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56" r:id="rId2"/>
    <p:sldId id="257" r:id="rId3"/>
    <p:sldId id="258" r:id="rId4"/>
  </p:sldIdLst>
  <p:sldSz cx="12168188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5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0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685E5-D9C7-4C8F-A179-2636682027BF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9363" y="857250"/>
            <a:ext cx="4105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59D17-3F07-4CE5-A684-C095B395A38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2439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59D17-3F07-4CE5-A684-C095B395A389}" type="slidenum">
              <a:rPr lang="x-none" smtClean="0"/>
              <a:p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913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01" y="0"/>
            <a:ext cx="12207272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7140" y="1871132"/>
            <a:ext cx="6802357" cy="1515533"/>
          </a:xfrm>
        </p:spPr>
        <p:txBody>
          <a:bodyPr anchor="b">
            <a:noAutofit/>
          </a:bodyPr>
          <a:lstStyle>
            <a:lvl1pPr algn="ctr">
              <a:defRPr sz="5389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7140" y="3657597"/>
            <a:ext cx="6802357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096">
                <a:solidFill>
                  <a:schemeClr val="tx1"/>
                </a:solidFill>
              </a:defRPr>
            </a:lvl1pPr>
            <a:lvl2pPr marL="456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7641" y="5037663"/>
            <a:ext cx="895714" cy="279400"/>
          </a:xfrm>
        </p:spPr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7139" y="5037663"/>
            <a:ext cx="5204450" cy="279400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9407" y="5037663"/>
            <a:ext cx="550091" cy="279400"/>
          </a:xfrm>
        </p:spPr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87141" y="3522131"/>
            <a:ext cx="68023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3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6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134" y="1752606"/>
            <a:ext cx="8142753" cy="1822514"/>
          </a:xfrm>
        </p:spPr>
        <p:txBody>
          <a:bodyPr anchor="b">
            <a:normAutofit/>
          </a:bodyPr>
          <a:lstStyle>
            <a:lvl1pPr algn="ctr">
              <a:defRPr sz="4391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132" y="3846052"/>
            <a:ext cx="8142755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08792" y="3710585"/>
            <a:ext cx="814743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535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912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271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1830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spcBef>
                <a:spcPts val="671"/>
              </a:spcBef>
              <a:spcAft>
                <a:spcPts val="599"/>
              </a:spcAft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287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8599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spcBef>
                <a:spcPts val="671"/>
              </a:spcBef>
              <a:spcAft>
                <a:spcPts val="599"/>
              </a:spcAft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8599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78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76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901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284" y="1388534"/>
            <a:ext cx="3711193" cy="1371600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085" y="982132"/>
            <a:ext cx="5458784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284" y="3031065"/>
            <a:ext cx="3711193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3442" y="2912533"/>
            <a:ext cx="35076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47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69" y="1883832"/>
            <a:ext cx="6229625" cy="1371600"/>
          </a:xfrm>
        </p:spPr>
        <p:txBody>
          <a:bodyPr anchor="b">
            <a:normAutofit/>
          </a:bodyPr>
          <a:lstStyle>
            <a:lvl1pPr algn="ctr">
              <a:defRPr sz="279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79022" y="1041400"/>
            <a:ext cx="3057364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69" y="3255432"/>
            <a:ext cx="622962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796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2471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4815415"/>
            <a:ext cx="9590898" cy="566738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9393" y="1041400"/>
            <a:ext cx="10086234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71" y="5382153"/>
            <a:ext cx="9590898" cy="493712"/>
          </a:xfrm>
        </p:spPr>
        <p:txBody>
          <a:bodyPr>
            <a:normAutofit/>
          </a:bodyPr>
          <a:lstStyle>
            <a:lvl1pPr marL="0" indent="0" algn="ctr">
              <a:buNone/>
              <a:defRPr sz="13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3984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321" y="982132"/>
            <a:ext cx="9573997" cy="2954868"/>
          </a:xfrm>
        </p:spPr>
        <p:txBody>
          <a:bodyPr anchor="ctr">
            <a:normAutofit/>
          </a:bodyPr>
          <a:lstStyle>
            <a:lvl1pPr algn="ctr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321" y="4343400"/>
            <a:ext cx="957399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560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370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1541" y="3352800"/>
            <a:ext cx="8821938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996"/>
            </a:lvl1pPr>
            <a:lvl2pPr marL="456286" indent="0">
              <a:buFontTx/>
              <a:buNone/>
              <a:defRPr/>
            </a:lvl2pPr>
            <a:lvl3pPr marL="912571" indent="0">
              <a:buFontTx/>
              <a:buNone/>
              <a:defRPr/>
            </a:lvl3pPr>
            <a:lvl4pPr marL="1368857" indent="0">
              <a:buFontTx/>
              <a:buNone/>
              <a:defRPr/>
            </a:lvl4pPr>
            <a:lvl5pPr marL="182514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343400"/>
            <a:ext cx="959089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14" name="TextBox 13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9564" y="2827870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073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2" y="3308581"/>
            <a:ext cx="9590900" cy="1468800"/>
          </a:xfrm>
        </p:spPr>
        <p:txBody>
          <a:bodyPr anchor="b">
            <a:normAutofit/>
          </a:bodyPr>
          <a:lstStyle>
            <a:lvl1pPr algn="l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777381"/>
            <a:ext cx="95909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233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243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9312"/>
            <a:ext cx="959090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529667"/>
            <a:ext cx="9590900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12" name="TextBox 11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9564" y="25992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396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982132"/>
            <a:ext cx="9590898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0168"/>
            <a:ext cx="9590900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794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4470400"/>
            <a:ext cx="9590902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878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333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1780" y="982132"/>
            <a:ext cx="1887202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2868" y="982132"/>
            <a:ext cx="7418508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46578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06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05" y="0"/>
            <a:ext cx="12206076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2872" y="982133"/>
            <a:ext cx="958244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2556932"/>
            <a:ext cx="9582444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0553" y="5969000"/>
            <a:ext cx="15970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E4A422-1C20-4526-8AD9-11442F1301BB}" type="datetimeFigureOut">
              <a:rPr lang="x-none" smtClean="0"/>
              <a:pPr/>
              <a:t>6/9/2020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2871" y="5969000"/>
            <a:ext cx="7291631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3679" y="5969000"/>
            <a:ext cx="54163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CCEDEE-48CB-49D9-8A07-E0D06A6F1D3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487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6286" rtl="0" eaLnBrk="1" latinLnBrk="0" hangingPunct="1">
        <a:spcBef>
          <a:spcPct val="0"/>
        </a:spcBef>
        <a:buNone/>
        <a:defRPr sz="4391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179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239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1464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9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97750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7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39964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5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996250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09571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65856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2142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78428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56286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912571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368857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825142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281428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737714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3193999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650285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4a"/><Relationship Id="rId7" Type="http://schemas.microsoft.com/office/2007/relationships/hdphoto" Target="../media/hdphoto2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4a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970889" y="810127"/>
            <a:ext cx="8238744" cy="14277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NORTHLANDS SCHOOL AND SUNFIELD CITY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SCHOOL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Topic : World Environment Day 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Project - Rain Water Harvest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Grade 1 &amp; 2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Presented by Miss Manju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3398" y="2422356"/>
            <a:ext cx="4686863" cy="33948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84232" y="2759241"/>
            <a:ext cx="47003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</a:rPr>
              <a:t>What is the environment?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environment is everything around us. All our surroundings including the air, soil, water, plants, and animals make up the environment. </a:t>
            </a:r>
            <a:endParaRPr lang="en-GB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8425" y="6218238"/>
            <a:ext cx="487363" cy="4873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3703" y="5913120"/>
            <a:ext cx="4598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Reference: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760151"/>
              </p:ext>
            </p:extLst>
          </p:nvPr>
        </p:nvGraphicFramePr>
        <p:xfrm>
          <a:off x="2462281" y="5853827"/>
          <a:ext cx="2170679" cy="428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0679">
                  <a:extLst>
                    <a:ext uri="{9D8B030D-6E8A-4147-A177-3AD203B41FA5}">
                      <a16:colId xmlns:a16="http://schemas.microsoft.com/office/drawing/2014/main" val="1618267954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https://youtu.be/ShsMiSOpoZc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5745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91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67"/>
    </mc:Choice>
    <mc:Fallback xmlns="">
      <p:transition spd="slow" advTm="31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2617" y="847708"/>
            <a:ext cx="5381625" cy="47189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446908" y="847707"/>
            <a:ext cx="40125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24E4E"/>
                </a:solidFill>
                <a:latin typeface="SourceSansPro-Regular"/>
              </a:rPr>
              <a:t>Rain Harvesting </a:t>
            </a:r>
            <a:r>
              <a:rPr lang="en-GB" dirty="0">
                <a:solidFill>
                  <a:srgbClr val="724E4E"/>
                </a:solidFill>
                <a:latin typeface="SourceSansPro-Regular"/>
              </a:rPr>
              <a:t>is a process of collecting and storing rain </a:t>
            </a:r>
            <a:r>
              <a:rPr lang="en-GB" dirty="0" smtClean="0">
                <a:solidFill>
                  <a:srgbClr val="724E4E"/>
                </a:solidFill>
                <a:latin typeface="SourceSansPro-Regular"/>
              </a:rPr>
              <a:t>water. For example, when it is raining put a bucket outside and collect the rain water.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390760" y="2325035"/>
            <a:ext cx="40686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>
                <a:solidFill>
                  <a:srgbClr val="7A3830"/>
                </a:solidFill>
                <a:latin typeface="SourceSansPro-bold"/>
              </a:rPr>
              <a:t>Benefits of Rain </a:t>
            </a:r>
            <a:r>
              <a:rPr lang="en-GB" b="1" dirty="0" smtClean="0">
                <a:solidFill>
                  <a:srgbClr val="7A3830"/>
                </a:solidFill>
                <a:latin typeface="SourceSansPro-bold"/>
              </a:rPr>
              <a:t>Harvesting</a:t>
            </a:r>
          </a:p>
          <a:p>
            <a:pPr fontAlgn="base"/>
            <a:r>
              <a:rPr lang="en-GB" dirty="0" smtClean="0">
                <a:solidFill>
                  <a:srgbClr val="724E4E"/>
                </a:solidFill>
                <a:latin typeface="SourceSansPro-Regular"/>
              </a:rPr>
              <a:t>We can use the rainwater for several purposes such as :</a:t>
            </a:r>
          </a:p>
          <a:p>
            <a:pPr fontAlgn="base"/>
            <a:r>
              <a:rPr lang="en-GB" dirty="0" smtClean="0">
                <a:solidFill>
                  <a:srgbClr val="724E4E"/>
                </a:solidFill>
                <a:latin typeface="SourceSansPro-Regular"/>
              </a:rPr>
              <a:t>To wash the car, </a:t>
            </a:r>
          </a:p>
          <a:p>
            <a:pPr fontAlgn="base"/>
            <a:r>
              <a:rPr lang="en-GB" dirty="0">
                <a:solidFill>
                  <a:srgbClr val="724E4E"/>
                </a:solidFill>
                <a:latin typeface="SourceSansPro-Regular"/>
              </a:rPr>
              <a:t>T</a:t>
            </a:r>
            <a:r>
              <a:rPr lang="en-GB" dirty="0" smtClean="0">
                <a:solidFill>
                  <a:srgbClr val="724E4E"/>
                </a:solidFill>
                <a:latin typeface="SourceSansPro-Regular"/>
              </a:rPr>
              <a:t>o water the plants, </a:t>
            </a:r>
          </a:p>
          <a:p>
            <a:pPr fontAlgn="base"/>
            <a:r>
              <a:rPr lang="en-GB" dirty="0">
                <a:solidFill>
                  <a:srgbClr val="724E4E"/>
                </a:solidFill>
                <a:latin typeface="SourceSansPro-Regular"/>
              </a:rPr>
              <a:t>F</a:t>
            </a:r>
            <a:r>
              <a:rPr lang="en-GB" dirty="0" smtClean="0">
                <a:solidFill>
                  <a:srgbClr val="724E4E"/>
                </a:solidFill>
                <a:latin typeface="SourceSansPro-Regular"/>
              </a:rPr>
              <a:t>or cleaning and mopping.</a:t>
            </a:r>
            <a:r>
              <a:rPr lang="en-GB" dirty="0">
                <a:solidFill>
                  <a:srgbClr val="724E4E"/>
                </a:solidFill>
                <a:latin typeface="SourceSansPro-Regular"/>
              </a:rPr>
              <a:t> </a:t>
            </a:r>
            <a:endParaRPr lang="en-GB" dirty="0" smtClean="0">
              <a:solidFill>
                <a:srgbClr val="724E4E"/>
              </a:solidFill>
              <a:latin typeface="SourceSansPro-Regular"/>
            </a:endParaRPr>
          </a:p>
          <a:p>
            <a:pPr fontAlgn="base"/>
            <a:endParaRPr lang="en-GB" dirty="0" smtClean="0">
              <a:solidFill>
                <a:srgbClr val="724E4E"/>
              </a:solidFill>
              <a:latin typeface="SourceSansPro-Regular"/>
            </a:endParaRPr>
          </a:p>
          <a:p>
            <a:pPr fontAlgn="base"/>
            <a:r>
              <a:rPr lang="en-GB" dirty="0" smtClean="0">
                <a:solidFill>
                  <a:srgbClr val="724E4E"/>
                </a:solidFill>
                <a:latin typeface="SourceSansPro-Regular"/>
              </a:rPr>
              <a:t>We can also store the rainwater in an underground tank.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8425" y="62182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3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02"/>
    </mc:Choice>
    <mc:Fallback xmlns="">
      <p:transition spd="slow" advTm="41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778"/>
          <a:stretch/>
        </p:blipFill>
        <p:spPr>
          <a:xfrm>
            <a:off x="1340018" y="1502055"/>
            <a:ext cx="3466254" cy="32737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93967" y="682458"/>
            <a:ext cx="40686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 smtClean="0">
                <a:solidFill>
                  <a:srgbClr val="7A3830"/>
                </a:solidFill>
                <a:latin typeface="SourceSansPro-bold"/>
              </a:rPr>
              <a:t>Let’s see the picture below, how we can use the rainwater.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829273" y="4954409"/>
            <a:ext cx="40686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 smtClean="0">
                <a:solidFill>
                  <a:srgbClr val="7A3830"/>
                </a:solidFill>
                <a:latin typeface="SourceSansPro-bold"/>
              </a:rPr>
              <a:t>As it is raining , the rainwater goes through a pipe in an underground tank. Later the rainwater can be used for irrigation purpose.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04114" y="847707"/>
            <a:ext cx="59740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     Your Homework</a:t>
            </a:r>
          </a:p>
          <a:p>
            <a:pPr marL="342900" indent="-342900">
              <a:buAutoNum type="arabicParenR"/>
            </a:pPr>
            <a:r>
              <a:rPr lang="en-US" dirty="0" smtClean="0"/>
              <a:t>Draw and </a:t>
            </a:r>
            <a:r>
              <a:rPr lang="en-US" dirty="0" err="1" smtClean="0"/>
              <a:t>colour</a:t>
            </a:r>
            <a:r>
              <a:rPr lang="en-US" dirty="0" smtClean="0"/>
              <a:t> the picture </a:t>
            </a:r>
            <a:r>
              <a:rPr lang="en-US" b="1" dirty="0" smtClean="0"/>
              <a:t>(LOOK AT THE PICTURE IN THE LEFT)</a:t>
            </a:r>
          </a:p>
          <a:p>
            <a:pPr marL="342900" indent="-342900">
              <a:buAutoNum type="arabicParenR"/>
            </a:pPr>
            <a:r>
              <a:rPr lang="en-US" dirty="0" smtClean="0"/>
              <a:t>As experiment keep a bucket outside in your yard while it is raining. And later measure the quantity of water collected.</a:t>
            </a:r>
          </a:p>
          <a:p>
            <a:pPr marL="342900" indent="-342900">
              <a:buAutoNum type="arabicParenR"/>
            </a:pPr>
            <a:r>
              <a:rPr lang="en-US" dirty="0" smtClean="0"/>
              <a:t>Can you imagine how much water you can save by collecting rainwater and use it for future use.</a:t>
            </a:r>
          </a:p>
          <a:p>
            <a:endParaRPr lang="en-US" dirty="0" smtClean="0"/>
          </a:p>
          <a:p>
            <a:r>
              <a:rPr lang="en-GB" dirty="0" smtClean="0"/>
              <a:t>     Look at the video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" name="Environmental Songs for Kids - Importance of Rain Water Harvest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5808" y="3439885"/>
            <a:ext cx="5882385" cy="295220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28425" y="62182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26"/>
    </mc:Choice>
    <mc:Fallback xmlns="">
      <p:transition spd="slow" advTm="63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1378</TotalTime>
  <Words>208</Words>
  <Application>Microsoft Office PowerPoint</Application>
  <PresentationFormat>Custom</PresentationFormat>
  <Paragraphs>26</Paragraphs>
  <Slides>3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Garamond</vt:lpstr>
      <vt:lpstr>SourceSansPro-bold</vt:lpstr>
      <vt:lpstr>SourceSansPro-Regular</vt:lpstr>
      <vt:lpstr>Times New Roman</vt:lpstr>
      <vt:lpstr>Organic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Windows User</cp:lastModifiedBy>
  <cp:revision>73</cp:revision>
  <dcterms:created xsi:type="dcterms:W3CDTF">2020-04-08T08:07:52Z</dcterms:created>
  <dcterms:modified xsi:type="dcterms:W3CDTF">2020-06-09T08:34:27Z</dcterms:modified>
</cp:coreProperties>
</file>