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mp4" ContentType="video/unknown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57" r:id="rId5"/>
    <p:sldId id="262" r:id="rId6"/>
    <p:sldId id="264" r:id="rId7"/>
    <p:sldId id="259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64C97-39CD-4612-A895-01E5B7541FBC}" type="datetimeFigureOut">
              <a:rPr lang="en-US" smtClean="0"/>
              <a:t>5/30/2020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7E1AC-6FD0-42BC-BB02-06D6DBD41A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763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64C97-39CD-4612-A895-01E5B7541FBC}" type="datetimeFigureOut">
              <a:rPr lang="en-US" smtClean="0"/>
              <a:t>5/30/2020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7E1AC-6FD0-42BC-BB02-06D6DBD41A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487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64C97-39CD-4612-A895-01E5B7541FBC}" type="datetimeFigureOut">
              <a:rPr lang="en-US" smtClean="0"/>
              <a:t>5/30/2020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7E1AC-6FD0-42BC-BB02-06D6DBD41A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858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64C97-39CD-4612-A895-01E5B7541FBC}" type="datetimeFigureOut">
              <a:rPr lang="en-US" smtClean="0"/>
              <a:t>5/30/2020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7E1AC-6FD0-42BC-BB02-06D6DBD41A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145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64C97-39CD-4612-A895-01E5B7541FBC}" type="datetimeFigureOut">
              <a:rPr lang="en-US" smtClean="0"/>
              <a:t>5/30/2020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7E1AC-6FD0-42BC-BB02-06D6DBD41A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16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64C97-39CD-4612-A895-01E5B7541FBC}" type="datetimeFigureOut">
              <a:rPr lang="en-US" smtClean="0"/>
              <a:t>5/30/2020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7E1AC-6FD0-42BC-BB02-06D6DBD41A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673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64C97-39CD-4612-A895-01E5B7541FBC}" type="datetimeFigureOut">
              <a:rPr lang="en-US" smtClean="0"/>
              <a:t>5/30/2020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7E1AC-6FD0-42BC-BB02-06D6DBD41A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932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64C97-39CD-4612-A895-01E5B7541FBC}" type="datetimeFigureOut">
              <a:rPr lang="en-US" smtClean="0"/>
              <a:t>5/30/2020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7E1AC-6FD0-42BC-BB02-06D6DBD41A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417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64C97-39CD-4612-A895-01E5B7541FBC}" type="datetimeFigureOut">
              <a:rPr lang="en-US" smtClean="0"/>
              <a:t>5/30/2020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7E1AC-6FD0-42BC-BB02-06D6DBD41A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017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64C97-39CD-4612-A895-01E5B7541FBC}" type="datetimeFigureOut">
              <a:rPr lang="en-US" smtClean="0"/>
              <a:t>5/30/2020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7E1AC-6FD0-42BC-BB02-06D6DBD41A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424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64C97-39CD-4612-A895-01E5B7541FBC}" type="datetimeFigureOut">
              <a:rPr lang="en-US" smtClean="0"/>
              <a:t>5/30/2020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7E1AC-6FD0-42BC-BB02-06D6DBD41A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52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264C97-39CD-4612-A895-01E5B7541FBC}" type="datetimeFigureOut">
              <a:rPr lang="en-US" smtClean="0"/>
              <a:t>5/30/2020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7E1AC-6FD0-42BC-BB02-06D6DBD41A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098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outube.com/" TargetMode="External"/><Relationship Id="rId3" Type="http://schemas.microsoft.com/office/2007/relationships/media" Target="../media/media2.wav"/><Relationship Id="rId7" Type="http://schemas.openxmlformats.org/officeDocument/2006/relationships/image" Target="../media/image2.jp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3.png"/><Relationship Id="rId4" Type="http://schemas.openxmlformats.org/officeDocument/2006/relationships/audio" Target="../media/media2.wav"/><Relationship Id="rId9" Type="http://schemas.openxmlformats.org/officeDocument/2006/relationships/hyperlink" Target="https://www.youtube.com/watch?v=FKxToxm6SIs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jpe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6.jpg"/><Relationship Id="rId5" Type="http://schemas.openxmlformats.org/officeDocument/2006/relationships/image" Target="../media/image5.jpe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.jp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10.jpg"/><Relationship Id="rId5" Type="http://schemas.openxmlformats.org/officeDocument/2006/relationships/image" Target="../media/image9.png"/><Relationship Id="rId10" Type="http://schemas.openxmlformats.org/officeDocument/2006/relationships/image" Target="../media/image3.png"/><Relationship Id="rId4" Type="http://schemas.openxmlformats.org/officeDocument/2006/relationships/image" Target="../media/image8.jpg"/><Relationship Id="rId9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microsoft.com/office/2007/relationships/media" Target="../media/media6.wav"/><Relationship Id="rId7" Type="http://schemas.openxmlformats.org/officeDocument/2006/relationships/image" Target="../media/image15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14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6.wav"/><Relationship Id="rId9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gi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0.png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6" Type="http://schemas.openxmlformats.org/officeDocument/2006/relationships/image" Target="../media/image19.png"/><Relationship Id="rId5" Type="http://schemas.openxmlformats.org/officeDocument/2006/relationships/image" Target="../media/image18.gif"/><Relationship Id="rId4" Type="http://schemas.openxmlformats.org/officeDocument/2006/relationships/image" Target="../media/image17.jpg"/><Relationship Id="rId9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media" Target="../media/media9.wav"/><Relationship Id="rId7" Type="http://schemas.openxmlformats.org/officeDocument/2006/relationships/image" Target="../media/image23.png"/><Relationship Id="rId2" Type="http://schemas.microsoft.com/office/2007/relationships/media" Target="../media/media8.mp4"/><Relationship Id="rId1" Type="http://schemas.openxmlformats.org/officeDocument/2006/relationships/video" Target="NULL" TargetMode="External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9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0.mp4"/><Relationship Id="rId1" Type="http://schemas.openxmlformats.org/officeDocument/2006/relationships/video" Target="NULL" TargetMode="External"/><Relationship Id="rId5" Type="http://schemas.openxmlformats.org/officeDocument/2006/relationships/image" Target="../media/image25.png"/><Relationship Id="rId4" Type="http://schemas.openxmlformats.org/officeDocument/2006/relationships/image" Target="../media/image2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media11.wav"/><Relationship Id="rId2" Type="http://schemas.microsoft.com/office/2007/relationships/media" Target="../media/media11.wav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26.jpeg"/><Relationship Id="rId4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artoon, blue sky, white clouds, spring, grass, beautiful scenery kids photography&amp;video backgro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855" y="-34636"/>
            <a:ext cx="9144000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52401" y="76200"/>
            <a:ext cx="8534400" cy="20005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lgerian" pitchFamily="82" charset="0"/>
              </a:rPr>
              <a:t>Northlands &amp; </a:t>
            </a:r>
            <a:r>
              <a:rPr lang="en-US" sz="48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lgerian" pitchFamily="82" charset="0"/>
              </a:rPr>
              <a:t>sunfield</a:t>
            </a:r>
            <a:r>
              <a:rPr lang="en-US" sz="4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lgerian" pitchFamily="82" charset="0"/>
              </a:rPr>
              <a:t> city school</a:t>
            </a:r>
          </a:p>
          <a:p>
            <a:pPr algn="ctr"/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Primary &amp; pre- primary school</a:t>
            </a:r>
            <a:endParaRPr lang="en-US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1" y="2076748"/>
            <a:ext cx="7543800" cy="234285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971800" y="2529898"/>
            <a:ext cx="4953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Le </a:t>
            </a:r>
            <a:r>
              <a:rPr lang="en-US" sz="3200" dirty="0" err="1" smtClean="0">
                <a:solidFill>
                  <a:srgbClr val="C00000"/>
                </a:solidFill>
                <a:latin typeface="Arial Rounded MT Bold" pitchFamily="34" charset="0"/>
                <a:cs typeface="Aharoni" pitchFamily="2" charset="-79"/>
              </a:rPr>
              <a:t>t</a:t>
            </a:r>
            <a:r>
              <a:rPr lang="en-US" sz="3200" dirty="0" err="1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h</a:t>
            </a:r>
            <a:r>
              <a:rPr lang="en-US" sz="3200" b="1" dirty="0" err="1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è</a:t>
            </a:r>
            <a:r>
              <a:rPr lang="en-US" sz="3200" dirty="0" err="1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me</a:t>
            </a:r>
            <a:r>
              <a:rPr lang="en-US" sz="3200" dirty="0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: </a:t>
            </a:r>
            <a:r>
              <a:rPr lang="en-US" sz="4000" b="1" u="sng" dirty="0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Les</a:t>
            </a:r>
            <a:r>
              <a:rPr lang="en-US" sz="4000" u="sng" dirty="0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4000" u="sng" dirty="0" err="1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plan</a:t>
            </a:r>
            <a:r>
              <a:rPr lang="en-US" sz="4000" u="sng" dirty="0" err="1" smtClean="0">
                <a:solidFill>
                  <a:srgbClr val="C00000"/>
                </a:solidFill>
                <a:latin typeface="Arial Rounded MT Bold" pitchFamily="34" charset="0"/>
                <a:cs typeface="Aharoni" pitchFamily="2" charset="-79"/>
              </a:rPr>
              <a:t>t</a:t>
            </a:r>
            <a:r>
              <a:rPr lang="en-US" sz="4000" u="sng" dirty="0" err="1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es</a:t>
            </a:r>
            <a:endParaRPr lang="en-US" sz="3200" u="sng" dirty="0" smtClean="0">
              <a:solidFill>
                <a:srgbClr val="C00000"/>
              </a:solidFill>
              <a:latin typeface="Aharoni" pitchFamily="2" charset="-79"/>
              <a:cs typeface="Aharoni" pitchFamily="2" charset="-79"/>
            </a:endParaRPr>
          </a:p>
          <a:p>
            <a:endParaRPr lang="en-US" dirty="0" smtClean="0"/>
          </a:p>
          <a:p>
            <a:r>
              <a:rPr lang="en-US" dirty="0" smtClean="0"/>
              <a:t>                   </a:t>
            </a:r>
            <a:r>
              <a:rPr lang="en-US" sz="3200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la germina</a:t>
            </a:r>
            <a:r>
              <a:rPr lang="en-US" sz="3200" dirty="0" smtClean="0">
                <a:solidFill>
                  <a:srgbClr val="0070C0"/>
                </a:solidFill>
                <a:latin typeface="Arial Rounded MT Bold" pitchFamily="34" charset="0"/>
                <a:cs typeface="Aharoni" pitchFamily="2" charset="-79"/>
              </a:rPr>
              <a:t>t</a:t>
            </a:r>
            <a:r>
              <a:rPr lang="en-US" sz="3200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ion</a:t>
            </a:r>
            <a:endParaRPr lang="en-US" dirty="0">
              <a:solidFill>
                <a:srgbClr val="0070C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2941460" y="3566978"/>
            <a:ext cx="978408" cy="345231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676900" y="6262024"/>
            <a:ext cx="3467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Présenté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 par Miss </a:t>
            </a:r>
            <a:r>
              <a:rPr lang="en-US" sz="2400" dirty="0" err="1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Sujata</a:t>
            </a:r>
            <a:endParaRPr lang="en-US" sz="2400" dirty="0">
              <a:solidFill>
                <a:schemeClr val="tx2">
                  <a:lumMod val="5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0" y="5892692"/>
            <a:ext cx="50915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Reference: </a:t>
            </a:r>
            <a:r>
              <a:rPr lang="en-US" dirty="0" smtClean="0">
                <a:hlinkClick r:id="rId8"/>
              </a:rPr>
              <a:t>www.youtube.com</a:t>
            </a:r>
            <a:endParaRPr lang="en-US" dirty="0" smtClean="0"/>
          </a:p>
          <a:p>
            <a:r>
              <a:rPr lang="en-US" dirty="0">
                <a:hlinkClick r:id="rId9"/>
              </a:rPr>
              <a:t>https://</a:t>
            </a:r>
            <a:r>
              <a:rPr lang="en-US" dirty="0" smtClean="0">
                <a:hlinkClick r:id="rId9"/>
              </a:rPr>
              <a:t>www.youtube.com/watch?v=FKxToxm6SIs</a:t>
            </a:r>
            <a:endParaRPr lang="en-US" dirty="0" smtClean="0"/>
          </a:p>
          <a:p>
            <a:r>
              <a:rPr lang="en-US" dirty="0"/>
              <a:t>https://www.youtube.com/watch?v=Zi0veiCpKXI</a:t>
            </a:r>
          </a:p>
        </p:txBody>
      </p:sp>
      <p:pic>
        <p:nvPicPr>
          <p:cNvPr id="10" name="Audio 9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105400" y="4048973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2"/>
                </a:solidFill>
              </a:rPr>
              <a:t>Week11 UPPER PPS</a:t>
            </a:r>
            <a:endParaRPr lang="en-US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40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1155">
        <p:split orient="vert"/>
      </p:transition>
    </mc:Choice>
    <mc:Fallback xmlns="">
      <p:transition spd="slow" advClick="0" advTm="21155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06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8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1" dur="5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8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4" dur="5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0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6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26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000"/>
                            </p:stCondLst>
                            <p:childTnLst>
                              <p:par>
                                <p:cTn id="5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7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58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audio isNarration="1">
              <p:cMediaNode vol="80000" showWhenStopped="0">
                <p:cTn id="5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13" grpId="0" animBg="1"/>
    </p:bldLst>
  </p:timing>
  <p:extLst mod="1">
    <p:ext uri="{E180D4A7-C9FB-4DFB-919C-405C955672EB}">
      <p14:showEvtLst xmlns:p14="http://schemas.microsoft.com/office/powerpoint/2010/main">
        <p14:playEvt time="0" objId="4"/>
        <p14:playEvt time="5286" objId="4"/>
        <p14:playEvt time="10436" objId="4"/>
        <p14:playEvt time="15572" objId="4"/>
        <p14:playEvt time="20693" objId="4"/>
        <p14:stopEvt time="21155" objId="4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97"/>
          <a:stretch/>
        </p:blipFill>
        <p:spPr>
          <a:xfrm>
            <a:off x="0" y="0"/>
            <a:ext cx="9168902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4132118"/>
            <a:ext cx="1963882" cy="196388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855" y="780365"/>
            <a:ext cx="3872345" cy="3360903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</p:pic>
      <p:sp>
        <p:nvSpPr>
          <p:cNvPr id="7" name="TextBox 6"/>
          <p:cNvSpPr txBox="1"/>
          <p:nvPr/>
        </p:nvSpPr>
        <p:spPr>
          <a:xfrm>
            <a:off x="3496541" y="1584158"/>
            <a:ext cx="3437659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Qu’es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Arial Rounded MT Bold" pitchFamily="34" charset="0"/>
                <a:cs typeface="Aharoni" pitchFamily="2" charset="-79"/>
              </a:rPr>
              <a:t>t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-ce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qu’une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plan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Arial Rounded MT Bold" pitchFamily="34" charset="0"/>
                <a:cs typeface="Aharoni" pitchFamily="2" charset="-79"/>
              </a:rPr>
              <a:t>t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e</a:t>
            </a:r>
            <a:r>
              <a:rPr lang="en-US" sz="5400" dirty="0">
                <a:solidFill>
                  <a:schemeClr val="accent6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?</a:t>
            </a:r>
            <a:endParaRPr lang="en-US" sz="4400" dirty="0">
              <a:solidFill>
                <a:schemeClr val="accent6">
                  <a:lumMod val="50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4451" y="3734426"/>
            <a:ext cx="1740149" cy="2759265"/>
          </a:xfrm>
          <a:prstGeom prst="rect">
            <a:avLst/>
          </a:prstGeom>
        </p:spPr>
      </p:pic>
      <p:pic>
        <p:nvPicPr>
          <p:cNvPr id="9" name="Audio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84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49726">
        <p:checker/>
      </p:transition>
    </mc:Choice>
    <mc:Fallback xmlns="">
      <p:transition spd="slow" advClick="0" advTm="49726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" presetClass="entr" presetSubtype="6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0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000"/>
                            </p:stCondLst>
                            <p:childTnLst>
                              <p:par>
                                <p:cTn id="33" presetID="32" presetClass="emph" presetSubtype="0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1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1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1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1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4" b="949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7" name="24-Point Star 16"/>
          <p:cNvSpPr/>
          <p:nvPr/>
        </p:nvSpPr>
        <p:spPr>
          <a:xfrm>
            <a:off x="3529446" y="1996512"/>
            <a:ext cx="2571749" cy="1875834"/>
          </a:xfrm>
          <a:prstGeom prst="star24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3730212" y="2349512"/>
            <a:ext cx="22383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Aharoni" pitchFamily="2" charset="-79"/>
                <a:cs typeface="Aharoni" pitchFamily="2" charset="-79"/>
              </a:rPr>
              <a:t>Les </a:t>
            </a:r>
            <a:r>
              <a:rPr lang="en-US" sz="2400" b="1" dirty="0" err="1" smtClean="0">
                <a:latin typeface="Aharoni" pitchFamily="2" charset="-79"/>
                <a:cs typeface="Aharoni" pitchFamily="2" charset="-79"/>
              </a:rPr>
              <a:t>différen</a:t>
            </a:r>
            <a:r>
              <a:rPr lang="en-US" sz="2400" b="1" dirty="0" err="1" smtClean="0">
                <a:latin typeface="Arial Rounded MT Bold" pitchFamily="34" charset="0"/>
                <a:cs typeface="Aharoni" pitchFamily="2" charset="-79"/>
              </a:rPr>
              <a:t>t</a:t>
            </a:r>
            <a:r>
              <a:rPr lang="en-US" sz="2400" b="1" dirty="0" err="1" smtClean="0">
                <a:latin typeface="Aharoni" pitchFamily="2" charset="-79"/>
                <a:cs typeface="Aharoni" pitchFamily="2" charset="-79"/>
              </a:rPr>
              <a:t>s</a:t>
            </a:r>
            <a:r>
              <a:rPr lang="en-US" sz="2400" b="1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2400" b="1" dirty="0" smtClean="0">
                <a:latin typeface="Arial Rounded MT Bold" pitchFamily="34" charset="0"/>
                <a:cs typeface="Aharoni" pitchFamily="2" charset="-79"/>
              </a:rPr>
              <a:t>t</a:t>
            </a:r>
            <a:r>
              <a:rPr lang="en-US" sz="2400" b="1" dirty="0" smtClean="0">
                <a:latin typeface="Aharoni" pitchFamily="2" charset="-79"/>
                <a:cs typeface="Aharoni" pitchFamily="2" charset="-79"/>
              </a:rPr>
              <a:t>ypes de </a:t>
            </a:r>
            <a:r>
              <a:rPr lang="en-US" sz="2400" b="1" dirty="0" err="1" smtClean="0">
                <a:latin typeface="Aharoni" pitchFamily="2" charset="-79"/>
                <a:cs typeface="Aharoni" pitchFamily="2" charset="-79"/>
              </a:rPr>
              <a:t>plan</a:t>
            </a:r>
            <a:r>
              <a:rPr lang="en-US" sz="2400" b="1" dirty="0" err="1" smtClean="0">
                <a:latin typeface="Arial Rounded MT Bold" pitchFamily="34" charset="0"/>
                <a:cs typeface="Aharoni" pitchFamily="2" charset="-79"/>
              </a:rPr>
              <a:t>t</a:t>
            </a:r>
            <a:r>
              <a:rPr lang="en-US" sz="2400" b="1" dirty="0" err="1" smtClean="0">
                <a:latin typeface="Aharoni" pitchFamily="2" charset="-79"/>
                <a:cs typeface="Aharoni" pitchFamily="2" charset="-79"/>
              </a:rPr>
              <a:t>es</a:t>
            </a:r>
            <a:endParaRPr lang="en-US" sz="2400" b="1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6150" name="Oval 6149"/>
          <p:cNvSpPr/>
          <p:nvPr/>
        </p:nvSpPr>
        <p:spPr>
          <a:xfrm>
            <a:off x="3531259" y="360638"/>
            <a:ext cx="2408094" cy="1743071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151" name="Oval 6150"/>
          <p:cNvSpPr/>
          <p:nvPr/>
        </p:nvSpPr>
        <p:spPr>
          <a:xfrm>
            <a:off x="5867400" y="1025237"/>
            <a:ext cx="2438400" cy="2119593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52" name="Oval 6151"/>
          <p:cNvSpPr/>
          <p:nvPr/>
        </p:nvSpPr>
        <p:spPr>
          <a:xfrm>
            <a:off x="1114425" y="1025237"/>
            <a:ext cx="2362199" cy="1977735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53" name="Oval 6152"/>
          <p:cNvSpPr/>
          <p:nvPr/>
        </p:nvSpPr>
        <p:spPr>
          <a:xfrm>
            <a:off x="1551090" y="3109337"/>
            <a:ext cx="2514600" cy="2072263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54" name="Oval 6153"/>
          <p:cNvSpPr/>
          <p:nvPr/>
        </p:nvSpPr>
        <p:spPr>
          <a:xfrm>
            <a:off x="5486400" y="3276600"/>
            <a:ext cx="2590800" cy="1904999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55" name="TextBox 6154"/>
          <p:cNvSpPr txBox="1"/>
          <p:nvPr/>
        </p:nvSpPr>
        <p:spPr>
          <a:xfrm>
            <a:off x="3763242" y="708954"/>
            <a:ext cx="21041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tx2">
                    <a:lumMod val="50000"/>
                  </a:schemeClr>
                </a:solidFill>
              </a:rPr>
              <a:t>Les </a:t>
            </a:r>
            <a:r>
              <a:rPr lang="en-US" sz="2800" b="1" dirty="0" err="1" smtClean="0">
                <a:solidFill>
                  <a:schemeClr val="tx2">
                    <a:lumMod val="50000"/>
                  </a:schemeClr>
                </a:solidFill>
              </a:rPr>
              <a:t>buissons</a:t>
            </a:r>
            <a:endParaRPr lang="en-US" sz="28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6156" name="Picture 615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241" y="1165514"/>
            <a:ext cx="1695450" cy="729846"/>
          </a:xfrm>
          <a:prstGeom prst="rect">
            <a:avLst/>
          </a:prstGeom>
        </p:spPr>
      </p:pic>
      <p:sp>
        <p:nvSpPr>
          <p:cNvPr id="6157" name="TextBox 6156"/>
          <p:cNvSpPr txBox="1"/>
          <p:nvPr/>
        </p:nvSpPr>
        <p:spPr>
          <a:xfrm>
            <a:off x="1295400" y="1444335"/>
            <a:ext cx="20002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haroni" pitchFamily="2" charset="-79"/>
                <a:cs typeface="Aharoni" pitchFamily="2" charset="-79"/>
              </a:rPr>
              <a:t>Les</a:t>
            </a:r>
            <a:r>
              <a:rPr lang="en-US" b="1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2800" b="1" dirty="0" err="1" smtClean="0">
                <a:latin typeface="Aharoni" pitchFamily="2" charset="-79"/>
                <a:cs typeface="Aharoni" pitchFamily="2" charset="-79"/>
              </a:rPr>
              <a:t>lianes</a:t>
            </a:r>
            <a:endParaRPr lang="en-US" b="1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6158" name="TextBox 6157"/>
          <p:cNvSpPr txBox="1"/>
          <p:nvPr/>
        </p:nvSpPr>
        <p:spPr>
          <a:xfrm>
            <a:off x="2087789" y="3144830"/>
            <a:ext cx="2362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haroni" pitchFamily="2" charset="-79"/>
                <a:cs typeface="Aharoni" pitchFamily="2" charset="-79"/>
              </a:rPr>
              <a:t>Les pe</a:t>
            </a:r>
            <a:r>
              <a:rPr lang="en-US" sz="2400" b="1" dirty="0" smtClean="0">
                <a:latin typeface="Arial Rounded MT Bold" pitchFamily="34" charset="0"/>
                <a:cs typeface="Aharoni" pitchFamily="2" charset="-79"/>
              </a:rPr>
              <a:t>t</a:t>
            </a:r>
            <a:r>
              <a:rPr lang="en-US" sz="2400" b="1" dirty="0" smtClean="0">
                <a:latin typeface="Aharoni" pitchFamily="2" charset="-79"/>
                <a:cs typeface="Aharoni" pitchFamily="2" charset="-79"/>
              </a:rPr>
              <a:t>i</a:t>
            </a:r>
            <a:r>
              <a:rPr lang="en-US" sz="2400" b="1" dirty="0" smtClean="0">
                <a:latin typeface="Arial Rounded MT Bold" pitchFamily="34" charset="0"/>
                <a:cs typeface="Aharoni" pitchFamily="2" charset="-79"/>
              </a:rPr>
              <a:t>t</a:t>
            </a:r>
            <a:r>
              <a:rPr lang="en-US" sz="2400" b="1" dirty="0" smtClean="0">
                <a:latin typeface="Aharoni" pitchFamily="2" charset="-79"/>
                <a:cs typeface="Aharoni" pitchFamily="2" charset="-79"/>
              </a:rPr>
              <a:t>es </a:t>
            </a:r>
            <a:r>
              <a:rPr lang="en-US" sz="2400" b="1" dirty="0" err="1" smtClean="0">
                <a:latin typeface="Aharoni" pitchFamily="2" charset="-79"/>
                <a:cs typeface="Aharoni" pitchFamily="2" charset="-79"/>
              </a:rPr>
              <a:t>plan</a:t>
            </a:r>
            <a:r>
              <a:rPr lang="en-US" sz="2400" b="1" dirty="0" err="1" smtClean="0">
                <a:latin typeface="Arial Rounded MT Bold" pitchFamily="34" charset="0"/>
                <a:cs typeface="Aharoni" pitchFamily="2" charset="-79"/>
              </a:rPr>
              <a:t>t</a:t>
            </a:r>
            <a:r>
              <a:rPr lang="en-US" sz="2400" b="1" dirty="0" err="1" smtClean="0">
                <a:latin typeface="Aharoni" pitchFamily="2" charset="-79"/>
                <a:cs typeface="Aharoni" pitchFamily="2" charset="-79"/>
              </a:rPr>
              <a:t>es</a:t>
            </a:r>
            <a:endParaRPr lang="en-US" sz="2400" b="1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6159" name="TextBox 6158"/>
          <p:cNvSpPr txBox="1"/>
          <p:nvPr/>
        </p:nvSpPr>
        <p:spPr>
          <a:xfrm>
            <a:off x="5968587" y="3329495"/>
            <a:ext cx="19920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haroni" pitchFamily="2" charset="-79"/>
                <a:cs typeface="Aharoni" pitchFamily="2" charset="-79"/>
              </a:rPr>
              <a:t>Les </a:t>
            </a:r>
            <a:r>
              <a:rPr lang="en-US" sz="2400" b="1" dirty="0" err="1" smtClean="0">
                <a:latin typeface="Aharoni" pitchFamily="2" charset="-79"/>
                <a:cs typeface="Aharoni" pitchFamily="2" charset="-79"/>
              </a:rPr>
              <a:t>arbres</a:t>
            </a:r>
            <a:endParaRPr lang="en-US" sz="2400" b="1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6160" name="TextBox 6159"/>
          <p:cNvSpPr txBox="1"/>
          <p:nvPr/>
        </p:nvSpPr>
        <p:spPr>
          <a:xfrm>
            <a:off x="6172200" y="1165514"/>
            <a:ext cx="2133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haroni" pitchFamily="2" charset="-79"/>
                <a:cs typeface="Aharoni" pitchFamily="2" charset="-79"/>
              </a:rPr>
              <a:t>Les </a:t>
            </a:r>
            <a:r>
              <a:rPr lang="en-US" sz="2400" dirty="0" err="1" smtClean="0">
                <a:latin typeface="Aharoni" pitchFamily="2" charset="-79"/>
                <a:cs typeface="Aharoni" pitchFamily="2" charset="-79"/>
              </a:rPr>
              <a:t>plan</a:t>
            </a:r>
            <a:r>
              <a:rPr lang="en-US" sz="2400" dirty="0" err="1" smtClean="0">
                <a:latin typeface="Arial Rounded MT Bold" pitchFamily="34" charset="0"/>
                <a:cs typeface="Aharoni" pitchFamily="2" charset="-79"/>
              </a:rPr>
              <a:t>t</a:t>
            </a:r>
            <a:r>
              <a:rPr lang="en-US" sz="2400" dirty="0" err="1" smtClean="0">
                <a:latin typeface="Aharoni" pitchFamily="2" charset="-79"/>
                <a:cs typeface="Aharoni" pitchFamily="2" charset="-79"/>
              </a:rPr>
              <a:t>es</a:t>
            </a:r>
            <a:r>
              <a:rPr lang="en-US" sz="24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2400" dirty="0" err="1" smtClean="0">
                <a:latin typeface="Aharoni" pitchFamily="2" charset="-79"/>
                <a:cs typeface="Aharoni" pitchFamily="2" charset="-79"/>
              </a:rPr>
              <a:t>m</a:t>
            </a:r>
            <a:r>
              <a:rPr lang="en-US" sz="2400" b="1" dirty="0" err="1" smtClean="0">
                <a:latin typeface="Aharoni" pitchFamily="2" charset="-79"/>
                <a:cs typeface="Aharoni" pitchFamily="2" charset="-79"/>
              </a:rPr>
              <a:t>é</a:t>
            </a:r>
            <a:r>
              <a:rPr lang="en-US" sz="2400" dirty="0" err="1" smtClean="0">
                <a:latin typeface="Aharoni" pitchFamily="2" charset="-79"/>
                <a:cs typeface="Aharoni" pitchFamily="2" charset="-79"/>
              </a:rPr>
              <a:t>dicinales</a:t>
            </a:r>
            <a:endParaRPr lang="en-US" sz="2400" dirty="0"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6162" name="Picture 616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724" y="1895360"/>
            <a:ext cx="1371600" cy="908304"/>
          </a:xfrm>
          <a:prstGeom prst="rect">
            <a:avLst/>
          </a:prstGeom>
        </p:spPr>
      </p:pic>
      <p:pic>
        <p:nvPicPr>
          <p:cNvPr id="6164" name="Picture 616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1604" y="3872346"/>
            <a:ext cx="1538608" cy="1110689"/>
          </a:xfrm>
          <a:prstGeom prst="rect">
            <a:avLst/>
          </a:prstGeom>
        </p:spPr>
      </p:pic>
      <p:pic>
        <p:nvPicPr>
          <p:cNvPr id="6165" name="Picture 616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1895360"/>
            <a:ext cx="1905000" cy="972499"/>
          </a:xfrm>
          <a:prstGeom prst="rect">
            <a:avLst/>
          </a:prstGeom>
        </p:spPr>
      </p:pic>
      <p:pic>
        <p:nvPicPr>
          <p:cNvPr id="6166" name="Picture 6165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8" t="4032" r="15777" b="2802"/>
          <a:stretch/>
        </p:blipFill>
        <p:spPr>
          <a:xfrm>
            <a:off x="6057900" y="3732776"/>
            <a:ext cx="1562100" cy="1296424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482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48434">
        <p14:gallery dir="l"/>
      </p:transition>
    </mc:Choice>
    <mc:Fallback xmlns="">
      <p:transition spd="slow" advClick="0" advTm="4843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8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iterate type="lt">
                                    <p:tmAbs val="2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701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201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20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201"/>
                            </p:stCondLst>
                            <p:childTnLst>
                              <p:par>
                                <p:cTn id="20" presetID="16" presetClass="entr" presetSubtype="2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20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6201"/>
                            </p:stCondLst>
                            <p:childTnLst>
                              <p:par>
                                <p:cTn id="24" presetID="16" presetClass="entr" presetSubtype="21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20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2000"/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9701"/>
                            </p:stCondLst>
                            <p:childTnLst>
                              <p:par>
                                <p:cTn id="31" presetID="6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6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2701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701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8201"/>
                            </p:stCondLst>
                            <p:childTnLst>
                              <p:par>
                                <p:cTn id="46" presetID="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6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6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701"/>
                            </p:stCondLst>
                            <p:childTnLst>
                              <p:par>
                                <p:cTn id="51" presetID="47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3701"/>
                            </p:stCondLst>
                            <p:childTnLst>
                              <p:par>
                                <p:cTn id="57" presetID="14" presetClass="entr" presetSubtype="5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9" dur="2000"/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6201"/>
                            </p:stCondLst>
                            <p:childTnLst>
                              <p:par>
                                <p:cTn id="61" presetID="21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63" dur="2000"/>
                                        <p:tgtEl>
                                          <p:spTgt spid="6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8701"/>
                            </p:stCondLst>
                            <p:childTnLst>
                              <p:par>
                                <p:cTn id="65" presetID="43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8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1701"/>
                            </p:stCondLst>
                            <p:childTnLst>
                              <p:par>
                                <p:cTn id="73" presetID="8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5" dur="2000"/>
                                        <p:tgtEl>
                                          <p:spTgt spid="6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4201"/>
                            </p:stCondLst>
                            <p:childTnLst>
                              <p:par>
                                <p:cTn id="77" presetID="2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9" dur="2000"/>
                                        <p:tgtEl>
                                          <p:spTgt spid="6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8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7" grpId="1" animBg="1"/>
      <p:bldP spid="6150" grpId="0" animBg="1"/>
      <p:bldP spid="6151" grpId="0" animBg="1"/>
      <p:bldP spid="6152" grpId="0" animBg="1"/>
      <p:bldP spid="6153" grpId="0" animBg="1"/>
      <p:bldP spid="6154" grpId="0" animBg="1"/>
      <p:bldP spid="6155" grpId="0"/>
      <p:bldP spid="6157" grpId="0"/>
      <p:bldP spid="6158" grpId="0"/>
      <p:bldP spid="6159" grpId="0"/>
      <p:bldP spid="616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Forest Background Video Effects - Video Effects HD Free Stock 25fps video Templates Animation 10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0"/>
            <a:ext cx="9311572" cy="6858000"/>
          </a:xfrm>
        </p:spPr>
      </p:pic>
      <p:pic>
        <p:nvPicPr>
          <p:cNvPr id="2061" name="Picture 13" descr="C:\Users\Neeam\AppData\Local\Microsoft\Windows\Temporary Internet Files\Content.IE5\GR5K793V\Question-Guy[1]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134" y="1295400"/>
            <a:ext cx="3826766" cy="422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Hexagon 2"/>
          <p:cNvSpPr/>
          <p:nvPr/>
        </p:nvSpPr>
        <p:spPr>
          <a:xfrm>
            <a:off x="5029200" y="304800"/>
            <a:ext cx="3793234" cy="2362200"/>
          </a:xfrm>
          <a:prstGeom prst="hexago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Aharoni" pitchFamily="2" charset="-79"/>
                <a:cs typeface="Aharoni" pitchFamily="2" charset="-79"/>
              </a:rPr>
              <a:t>Qu’es</a:t>
            </a:r>
            <a:r>
              <a:rPr lang="en-US" sz="2800" dirty="0" err="1" smtClean="0">
                <a:latin typeface="Arial Rounded MT Bold" pitchFamily="34" charset="0"/>
                <a:cs typeface="Aharoni" pitchFamily="2" charset="-79"/>
              </a:rPr>
              <a:t>t</a:t>
            </a:r>
            <a:r>
              <a:rPr lang="en-US" sz="2800" dirty="0" err="1" smtClean="0">
                <a:latin typeface="Aharoni" pitchFamily="2" charset="-79"/>
                <a:cs typeface="Aharoni" pitchFamily="2" charset="-79"/>
              </a:rPr>
              <a:t>-ce</a:t>
            </a:r>
            <a:r>
              <a:rPr lang="en-US" sz="2800" dirty="0" smtClean="0">
                <a:latin typeface="Aharoni" pitchFamily="2" charset="-79"/>
                <a:cs typeface="Aharoni" pitchFamily="2" charset="-79"/>
              </a:rPr>
              <a:t> qui fai</a:t>
            </a:r>
            <a:r>
              <a:rPr lang="en-US" sz="2800" dirty="0" smtClean="0">
                <a:latin typeface="Arial Rounded MT Bold" pitchFamily="34" charset="0"/>
                <a:cs typeface="Aharoni" pitchFamily="2" charset="-79"/>
              </a:rPr>
              <a:t>t</a:t>
            </a:r>
            <a:r>
              <a:rPr lang="en-US" sz="28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2800" dirty="0" err="1" smtClean="0">
                <a:latin typeface="Aharoni" pitchFamily="2" charset="-79"/>
                <a:cs typeface="Aharoni" pitchFamily="2" charset="-79"/>
              </a:rPr>
              <a:t>pousser</a:t>
            </a:r>
            <a:r>
              <a:rPr lang="en-US" sz="2800" dirty="0" smtClean="0">
                <a:latin typeface="Aharoni" pitchFamily="2" charset="-79"/>
                <a:cs typeface="Aharoni" pitchFamily="2" charset="-79"/>
              </a:rPr>
              <a:t> les </a:t>
            </a:r>
            <a:r>
              <a:rPr lang="en-US" sz="2800" dirty="0" err="1" smtClean="0">
                <a:latin typeface="Aharoni" pitchFamily="2" charset="-79"/>
                <a:cs typeface="Aharoni" pitchFamily="2" charset="-79"/>
              </a:rPr>
              <a:t>plan</a:t>
            </a:r>
            <a:r>
              <a:rPr lang="en-US" sz="2800" dirty="0" err="1" smtClean="0">
                <a:latin typeface="Arial Rounded MT Bold" pitchFamily="34" charset="0"/>
                <a:cs typeface="Aharoni" pitchFamily="2" charset="-79"/>
              </a:rPr>
              <a:t>t</a:t>
            </a:r>
            <a:r>
              <a:rPr lang="en-US" sz="2800" dirty="0" err="1" smtClean="0">
                <a:latin typeface="Aharoni" pitchFamily="2" charset="-79"/>
                <a:cs typeface="Aharoni" pitchFamily="2" charset="-79"/>
              </a:rPr>
              <a:t>es</a:t>
            </a:r>
            <a:r>
              <a:rPr lang="en-US" sz="2800" dirty="0" smtClean="0">
                <a:latin typeface="Aharoni" pitchFamily="2" charset="-79"/>
                <a:cs typeface="Aharoni" pitchFamily="2" charset="-79"/>
              </a:rPr>
              <a:t>? </a:t>
            </a:r>
            <a:endParaRPr lang="en-US" sz="28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5" name="Circular Arrow 4"/>
          <p:cNvSpPr/>
          <p:nvPr/>
        </p:nvSpPr>
        <p:spPr>
          <a:xfrm>
            <a:off x="3276600" y="838200"/>
            <a:ext cx="1752600" cy="1295400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9915682"/>
              <a:gd name="adj5" fmla="val 125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2817" y="2722418"/>
            <a:ext cx="2286000" cy="2628900"/>
          </a:xfrm>
          <a:prstGeom prst="rect">
            <a:avLst/>
          </a:prstGeom>
        </p:spPr>
      </p:pic>
      <p:sp>
        <p:nvSpPr>
          <p:cNvPr id="11" name="Up Arrow Callout 10"/>
          <p:cNvSpPr/>
          <p:nvPr/>
        </p:nvSpPr>
        <p:spPr>
          <a:xfrm>
            <a:off x="3403333" y="5351318"/>
            <a:ext cx="5775303" cy="1201882"/>
          </a:xfrm>
          <a:prstGeom prst="up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 smtClean="0">
                <a:latin typeface="Aharoni" pitchFamily="2" charset="-79"/>
                <a:cs typeface="Aharoni" pitchFamily="2" charset="-79"/>
              </a:rPr>
              <a:t>Les plan</a:t>
            </a:r>
            <a:r>
              <a:rPr lang="fr-FR" sz="2800" dirty="0" smtClean="0">
                <a:latin typeface="Arial Rounded MT Bold" pitchFamily="34" charset="0"/>
                <a:cs typeface="Aharoni" pitchFamily="2" charset="-79"/>
              </a:rPr>
              <a:t>t</a:t>
            </a:r>
            <a:r>
              <a:rPr lang="fr-FR" sz="2800" dirty="0" smtClean="0">
                <a:latin typeface="Aharoni" pitchFamily="2" charset="-79"/>
                <a:cs typeface="Aharoni" pitchFamily="2" charset="-79"/>
              </a:rPr>
              <a:t>es poussen</a:t>
            </a:r>
            <a:r>
              <a:rPr lang="fr-FR" sz="2800" dirty="0" smtClean="0">
                <a:latin typeface="Arial Rounded MT Bold" pitchFamily="34" charset="0"/>
                <a:cs typeface="Aharoni" pitchFamily="2" charset="-79"/>
              </a:rPr>
              <a:t>t</a:t>
            </a:r>
            <a:r>
              <a:rPr lang="fr-FR" sz="2800" dirty="0" smtClean="0">
                <a:latin typeface="Aharoni" pitchFamily="2" charset="-79"/>
                <a:cs typeface="Aharoni" pitchFamily="2" charset="-79"/>
              </a:rPr>
              <a:t> par le </a:t>
            </a:r>
            <a:r>
              <a:rPr lang="fr-FR" sz="2800" dirty="0">
                <a:latin typeface="Aharoni" pitchFamily="2" charset="-79"/>
                <a:cs typeface="Aharoni" pitchFamily="2" charset="-79"/>
              </a:rPr>
              <a:t>processus de </a:t>
            </a:r>
            <a:r>
              <a:rPr lang="fr-FR" sz="2800" dirty="0" smtClean="0">
                <a:latin typeface="Aharoni" pitchFamily="2" charset="-79"/>
                <a:cs typeface="Aharoni" pitchFamily="2" charset="-79"/>
              </a:rPr>
              <a:t>germina</a:t>
            </a:r>
            <a:r>
              <a:rPr lang="fr-FR" sz="2800" dirty="0" smtClean="0">
                <a:latin typeface="Arial Rounded MT Bold" pitchFamily="34" charset="0"/>
                <a:cs typeface="Aharoni" pitchFamily="2" charset="-79"/>
              </a:rPr>
              <a:t>t</a:t>
            </a:r>
            <a:r>
              <a:rPr lang="fr-FR" sz="2800" dirty="0" smtClean="0">
                <a:latin typeface="Aharoni" pitchFamily="2" charset="-79"/>
                <a:cs typeface="Aharoni" pitchFamily="2" charset="-79"/>
              </a:rPr>
              <a:t>ion.</a:t>
            </a:r>
            <a:endParaRPr lang="fr-FR" sz="2800" dirty="0"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9" name="Audio 8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272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14752">
        <p14:ripple/>
      </p:transition>
    </mc:Choice>
    <mc:Fallback xmlns="">
      <p:transition spd="slow" advClick="0" advTm="1475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005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6" presetClass="entr" presetSubtype="3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9" repeatCount="200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audio isNarration="1">
              <p:cMediaNode vol="80000" showWhenStopped="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3" grpId="0" animBg="1"/>
      <p:bldP spid="5" grpId="0" animBg="1"/>
      <p:bldP spid="11" grpId="0" animBg="1"/>
    </p:bldLst>
  </p:timing>
  <p:extLst>
    <p:ext uri="{E180D4A7-C9FB-4DFB-919C-405C955672EB}">
      <p14:showEvtLst xmlns:p14="http://schemas.microsoft.com/office/powerpoint/2010/main">
        <p14:playEvt time="0" objId="4"/>
        <p14:playEvt time="10241" objId="4"/>
        <p14:stopEvt time="14752" objId="4"/>
      </p14:showEvt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" name="Content Placeholder 14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4" y="-34636"/>
            <a:ext cx="9146721" cy="6858000"/>
          </a:xfr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5689" y="2823136"/>
            <a:ext cx="2436812" cy="2436812"/>
          </a:xfrm>
          <a:prstGeom prst="rect">
            <a:avLst/>
          </a:prstGeom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387" y="2593975"/>
            <a:ext cx="2786063" cy="174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6131" y="5294584"/>
            <a:ext cx="2310245" cy="152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8701" y="1"/>
            <a:ext cx="3171444" cy="3276600"/>
          </a:xfrm>
          <a:prstGeom prst="rect">
            <a:avLst/>
          </a:prstGeom>
        </p:spPr>
      </p:pic>
      <p:sp>
        <p:nvSpPr>
          <p:cNvPr id="18" name="Flowchart: Punched Tape 17"/>
          <p:cNvSpPr/>
          <p:nvPr/>
        </p:nvSpPr>
        <p:spPr>
          <a:xfrm>
            <a:off x="94765" y="173559"/>
            <a:ext cx="5787736" cy="1377219"/>
          </a:xfrm>
          <a:prstGeom prst="flowChartPunchedTap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haroni" pitchFamily="2" charset="-79"/>
                <a:cs typeface="Aharoni" pitchFamily="2" charset="-79"/>
              </a:rPr>
              <a:t>Les condi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  <a:cs typeface="Aharoni" pitchFamily="2" charset="-79"/>
              </a:rPr>
              <a:t>t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haroni" pitchFamily="2" charset="-79"/>
                <a:cs typeface="Aharoni" pitchFamily="2" charset="-79"/>
              </a:rPr>
              <a:t>ions </a:t>
            </a:r>
            <a:r>
              <a:rPr lang="en-US" sz="3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haroni" pitchFamily="2" charset="-79"/>
                <a:cs typeface="Aharoni" pitchFamily="2" charset="-79"/>
              </a:rPr>
              <a:t>n</a:t>
            </a:r>
            <a:r>
              <a:rPr lang="en-US" sz="3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haroni" pitchFamily="2" charset="-79"/>
                <a:cs typeface="Aharoni" pitchFamily="2" charset="-79"/>
              </a:rPr>
              <a:t>é</a:t>
            </a:r>
            <a:r>
              <a:rPr lang="en-US" sz="3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haroni" pitchFamily="2" charset="-79"/>
                <a:cs typeface="Aharoni" pitchFamily="2" charset="-79"/>
              </a:rPr>
              <a:t>cessaires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haroni" pitchFamily="2" charset="-79"/>
                <a:cs typeface="Aharoni" pitchFamily="2" charset="-79"/>
              </a:rPr>
              <a:t>à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haroni" pitchFamily="2" charset="-79"/>
                <a:cs typeface="Aharoni" pitchFamily="2" charset="-79"/>
              </a:rPr>
              <a:t> la germina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  <a:cs typeface="Aharoni" pitchFamily="2" charset="-79"/>
              </a:rPr>
              <a:t>t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haroni" pitchFamily="2" charset="-79"/>
                <a:cs typeface="Aharoni" pitchFamily="2" charset="-79"/>
              </a:rPr>
              <a:t>ion 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21" name="Left Arrow 20"/>
          <p:cNvSpPr/>
          <p:nvPr/>
        </p:nvSpPr>
        <p:spPr>
          <a:xfrm>
            <a:off x="5791199" y="5867400"/>
            <a:ext cx="2438401" cy="955964"/>
          </a:xfrm>
          <a:prstGeom prst="left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7030A0"/>
                </a:solidFill>
                <a:latin typeface="Aharoni" pitchFamily="2" charset="-79"/>
                <a:cs typeface="Aharoni" pitchFamily="2" charset="-79"/>
              </a:rPr>
              <a:t>La </a:t>
            </a:r>
            <a:r>
              <a:rPr lang="en-US" sz="3200" dirty="0" err="1" smtClean="0">
                <a:solidFill>
                  <a:srgbClr val="7030A0"/>
                </a:solidFill>
                <a:latin typeface="Arial Rounded MT Bold" pitchFamily="34" charset="0"/>
                <a:cs typeface="Aharoni" pitchFamily="2" charset="-79"/>
              </a:rPr>
              <a:t>t</a:t>
            </a:r>
            <a:r>
              <a:rPr lang="en-US" sz="3200" dirty="0" err="1" smtClean="0">
                <a:solidFill>
                  <a:srgbClr val="7030A0"/>
                </a:solidFill>
                <a:latin typeface="Aharoni" pitchFamily="2" charset="-79"/>
                <a:cs typeface="Aharoni" pitchFamily="2" charset="-79"/>
              </a:rPr>
              <a:t>erre</a:t>
            </a:r>
            <a:endParaRPr lang="en-US" sz="3200" dirty="0">
              <a:solidFill>
                <a:srgbClr val="7030A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22" name="Diamond 21"/>
          <p:cNvSpPr/>
          <p:nvPr/>
        </p:nvSpPr>
        <p:spPr>
          <a:xfrm>
            <a:off x="4664095" y="4097338"/>
            <a:ext cx="3200400" cy="931862"/>
          </a:xfrm>
          <a:prstGeom prst="diamond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L’eau</a:t>
            </a:r>
            <a:endParaRPr lang="en-US" sz="3200" dirty="0">
              <a:solidFill>
                <a:srgbClr val="FF000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019800" y="27710"/>
            <a:ext cx="31850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2060"/>
                </a:solidFill>
                <a:latin typeface="Aharoni" pitchFamily="2" charset="-79"/>
                <a:cs typeface="Aharoni" pitchFamily="2" charset="-79"/>
              </a:rPr>
              <a:t>Le </a:t>
            </a:r>
            <a:r>
              <a:rPr lang="en-US" sz="2800" dirty="0" err="1" smtClean="0">
                <a:solidFill>
                  <a:srgbClr val="002060"/>
                </a:solidFill>
                <a:latin typeface="Aharoni" pitchFamily="2" charset="-79"/>
                <a:cs typeface="Aharoni" pitchFamily="2" charset="-79"/>
              </a:rPr>
              <a:t>soleil</a:t>
            </a:r>
            <a:r>
              <a:rPr lang="en-US" sz="2800" dirty="0">
                <a:solidFill>
                  <a:srgbClr val="00206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2800" dirty="0" smtClean="0">
                <a:solidFill>
                  <a:srgbClr val="002060"/>
                </a:solidFill>
                <a:latin typeface="Aharoni" pitchFamily="2" charset="-79"/>
                <a:cs typeface="Aharoni" pitchFamily="2" charset="-79"/>
              </a:rPr>
              <a:t>e</a:t>
            </a:r>
            <a:r>
              <a:rPr lang="en-US" sz="2800" dirty="0" smtClean="0">
                <a:solidFill>
                  <a:srgbClr val="002060"/>
                </a:solidFill>
                <a:latin typeface="Arial Rounded MT Bold" pitchFamily="34" charset="0"/>
                <a:cs typeface="Aharoni" pitchFamily="2" charset="-79"/>
              </a:rPr>
              <a:t>t</a:t>
            </a:r>
            <a:r>
              <a:rPr lang="en-US" sz="2800" dirty="0" smtClean="0">
                <a:solidFill>
                  <a:srgbClr val="002060"/>
                </a:solidFill>
                <a:latin typeface="Aharoni" pitchFamily="2" charset="-79"/>
                <a:cs typeface="Aharoni" pitchFamily="2" charset="-79"/>
              </a:rPr>
              <a:t>  </a:t>
            </a:r>
            <a:r>
              <a:rPr lang="en-US" sz="2800" dirty="0" err="1" smtClean="0">
                <a:solidFill>
                  <a:srgbClr val="002060"/>
                </a:solidFill>
                <a:latin typeface="Aharoni" pitchFamily="2" charset="-79"/>
                <a:cs typeface="Aharoni" pitchFamily="2" charset="-79"/>
              </a:rPr>
              <a:t>l’air</a:t>
            </a:r>
            <a:endParaRPr lang="en-US" sz="2800" dirty="0">
              <a:solidFill>
                <a:srgbClr val="00206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0" name="Up Arrow Callout 29"/>
          <p:cNvSpPr/>
          <p:nvPr/>
        </p:nvSpPr>
        <p:spPr>
          <a:xfrm>
            <a:off x="457200" y="4343400"/>
            <a:ext cx="1752600" cy="1371600"/>
          </a:xfrm>
          <a:prstGeom prst="upArrowCallou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Aharoni" pitchFamily="2" charset="-79"/>
                <a:cs typeface="Aharoni" pitchFamily="2" charset="-79"/>
              </a:rPr>
              <a:t>Les </a:t>
            </a:r>
            <a:r>
              <a:rPr lang="en-US" sz="2800" dirty="0" err="1" smtClean="0">
                <a:latin typeface="Aharoni" pitchFamily="2" charset="-79"/>
                <a:cs typeface="Aharoni" pitchFamily="2" charset="-79"/>
              </a:rPr>
              <a:t>graines</a:t>
            </a:r>
            <a:endParaRPr lang="en-US" sz="2800" dirty="0"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10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609132" y="46818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539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4000">
        <p14:prism isInverted="1"/>
      </p:transition>
    </mc:Choice>
    <mc:Fallback xmlns="">
      <p:transition spd="slow" advClick="0" advTm="3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40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1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6500"/>
                            </p:stCondLst>
                            <p:childTnLst>
                              <p:par>
                                <p:cTn id="38" presetID="2" presetClass="entr" presetSubtype="3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18" grpId="0" animBg="1"/>
      <p:bldP spid="21" grpId="0" animBg="1"/>
      <p:bldP spid="22" grpId="0" animBg="1"/>
      <p:bldP spid="30" grpId="0" animBg="1"/>
    </p:bldLst>
  </p:timing>
  <p:extLst mod="1">
    <p:ext uri="{E180D4A7-C9FB-4DFB-919C-405C955672EB}">
      <p14:showEvtLst xmlns:p14="http://schemas.microsoft.com/office/powerpoint/2010/main">
        <p14:playEvt time="29016" objId="4"/>
        <p14:stopEvt time="36018" objId="4"/>
      </p14:showEvt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vlc-record-2020-05-29-18h12m34s-La croissance de la plante.mp4-.mp4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>
                  <p14:trim end="1196.3744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0"/>
            <a:ext cx="9168614" cy="6877064"/>
          </a:xfrm>
        </p:spPr>
      </p:pic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534400" y="692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02712"/>
      </p:ext>
    </p:extLst>
  </p:cSld>
  <p:clrMapOvr>
    <a:masterClrMapping/>
  </p:clrMapOvr>
  <p:transition spd="slow" advClick="0" advTm="20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1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12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736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 showWhenStopped="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79"/>
          <a:stretch/>
        </p:blipFill>
        <p:spPr>
          <a:xfrm>
            <a:off x="0" y="-20782"/>
            <a:ext cx="9220200" cy="6858000"/>
          </a:xfrm>
          <a:prstGeom prst="rect">
            <a:avLst/>
          </a:prstGeom>
        </p:spPr>
      </p:pic>
      <p:pic>
        <p:nvPicPr>
          <p:cNvPr id="5" name="vlc-record-2020-05-29-03h41m13s-le cycle de vie des vegetaux.mp4-.mp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889.7986" end="3096.21"/>
                </p14:media>
              </p:ext>
            </p:extLst>
          </p:nvPr>
        </p:nvPicPr>
        <p:blipFill rotWithShape="1">
          <a:blip r:embed="rId5"/>
          <a:srcRect t="6767"/>
          <a:stretch>
            <a:fillRect/>
          </a:stretch>
        </p:blipFill>
        <p:spPr>
          <a:xfrm>
            <a:off x="228600" y="1066800"/>
            <a:ext cx="89154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11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41000">
        <p14:gallery dir="l"/>
      </p:transition>
    </mc:Choice>
    <mc:Fallback xmlns="">
      <p:transition spd="slow" advClick="0" advTm="4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8050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0" objId="14"/>
        <p14:playEvt time="4337" objId="9"/>
        <p14:stopEvt time="4408" objId="14"/>
        <p14:pauseEvt time="8142" objId="9"/>
        <p14:stopEvt time="9725" objId="9"/>
      </p14:showEvt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89"/>
          <a:stretch/>
        </p:blipFill>
        <p:spPr>
          <a:xfrm>
            <a:off x="0" y="-20782"/>
            <a:ext cx="9144000" cy="6878782"/>
          </a:xfrm>
          <a:prstGeom prst="rect">
            <a:avLst/>
          </a:prstGeom>
        </p:spPr>
      </p:pic>
      <p:sp>
        <p:nvSpPr>
          <p:cNvPr id="4" name="Down Ribbon 3"/>
          <p:cNvSpPr/>
          <p:nvPr/>
        </p:nvSpPr>
        <p:spPr>
          <a:xfrm>
            <a:off x="2209800" y="1600200"/>
            <a:ext cx="4724400" cy="2514600"/>
          </a:xfrm>
          <a:prstGeom prst="ribbon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Goudy Stout" pitchFamily="18" charset="0"/>
              </a:rPr>
              <a:t>Au revoir</a:t>
            </a:r>
            <a:endParaRPr lang="en-US" sz="2000" dirty="0">
              <a:solidFill>
                <a:srgbClr val="FF0000"/>
              </a:solidFill>
              <a:latin typeface="Goudy Stout" pitchFamily="18" charset="0"/>
            </a:endParaRPr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19417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15000">
        <p:blinds/>
      </p:transition>
    </mc:Choice>
    <mc:Fallback xmlns="">
      <p:transition spd="slow" advClick="0" advTm="15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1435</TotalTime>
  <Words>88</Words>
  <Application>Microsoft Office PowerPoint</Application>
  <PresentationFormat>On-screen Show (4:3)</PresentationFormat>
  <Paragraphs>25</Paragraphs>
  <Slides>8</Slides>
  <Notes>0</Notes>
  <HiddenSlides>0</HiddenSlides>
  <MMClips>11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Neeam</dc:creator>
  <cp:lastModifiedBy>Neeam</cp:lastModifiedBy>
  <cp:revision>116</cp:revision>
  <dcterms:created xsi:type="dcterms:W3CDTF">2020-05-27T18:20:19Z</dcterms:created>
  <dcterms:modified xsi:type="dcterms:W3CDTF">2020-05-30T08:06:50Z</dcterms:modified>
</cp:coreProperties>
</file>