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76" r:id="rId4"/>
    <p:sldId id="266" r:id="rId5"/>
    <p:sldId id="260" r:id="rId6"/>
    <p:sldId id="262" r:id="rId7"/>
    <p:sldId id="261" r:id="rId8"/>
    <p:sldId id="268" r:id="rId9"/>
    <p:sldId id="267" r:id="rId10"/>
    <p:sldId id="271" r:id="rId11"/>
    <p:sldId id="270" r:id="rId12"/>
    <p:sldId id="269" r:id="rId13"/>
    <p:sldId id="274" r:id="rId14"/>
    <p:sldId id="272" r:id="rId15"/>
    <p:sldId id="277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94660"/>
  </p:normalViewPr>
  <p:slideViewPr>
    <p:cSldViewPr>
      <p:cViewPr varScale="1">
        <p:scale>
          <a:sx n="69" d="100"/>
          <a:sy n="69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7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6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71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3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8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1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1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9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94400-5A00-4532-B900-C6F51EBAA620}" type="datetimeFigureOut">
              <a:rPr lang="en-US" smtClean="0"/>
              <a:t>6/6/2020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1A6AC-9BD1-49BC-BA08-D573B4DD0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5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ma"/><Relationship Id="rId7" Type="http://schemas.openxmlformats.org/officeDocument/2006/relationships/hyperlink" Target="http://www.youtube.com/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wm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gif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15.gif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gif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17.png"/><Relationship Id="rId5" Type="http://schemas.openxmlformats.org/officeDocument/2006/relationships/image" Target="../media/image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2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jpg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jpg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6" Type="http://schemas.openxmlformats.org/officeDocument/2006/relationships/image" Target="../media/image2.pn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ts Background Effects of Wind on Virtual Plants in Animation Stock Footage Video Royalty-fr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2036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0636" y="1143000"/>
            <a:ext cx="5791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urlz MT" pitchFamily="82" charset="0"/>
              </a:rPr>
              <a:t>Northlands &amp; </a:t>
            </a:r>
            <a:r>
              <a:rPr lang="en-US" sz="4000" b="1" dirty="0" err="1" smtClean="0">
                <a:solidFill>
                  <a:srgbClr val="FF0000"/>
                </a:solidFill>
                <a:latin typeface="Curlz MT" pitchFamily="82" charset="0"/>
              </a:rPr>
              <a:t>Sunfield</a:t>
            </a:r>
            <a:r>
              <a:rPr lang="en-US" sz="4000" b="1" dirty="0" smtClean="0">
                <a:solidFill>
                  <a:srgbClr val="FF0000"/>
                </a:solidFill>
                <a:latin typeface="Curlz MT" pitchFamily="82" charset="0"/>
              </a:rPr>
              <a:t> City </a:t>
            </a:r>
          </a:p>
          <a:p>
            <a:r>
              <a:rPr lang="en-US" sz="2800" dirty="0" smtClean="0">
                <a:solidFill>
                  <a:schemeClr val="accent2"/>
                </a:solidFill>
                <a:latin typeface="Harlow Solid Italic" pitchFamily="82" charset="0"/>
              </a:rPr>
              <a:t>Primary and Pre-Primary School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27218" y="2362199"/>
            <a:ext cx="6096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Theme: Plants </a:t>
            </a:r>
          </a:p>
          <a:p>
            <a:endParaRPr lang="en-US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 Rounded MT Bold" pitchFamily="34" charset="0"/>
              </a:rPr>
              <a:t>The process of photosynthesis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 Rounded MT Bold" pitchFamily="34" charset="0"/>
              </a:rPr>
              <a:t>Different parts of a plant and their functions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 Rounded MT Bold" pitchFamily="34" charset="0"/>
              </a:rPr>
              <a:t>Uses of a plant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9436" y="489521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Week 12 upper </a:t>
            </a:r>
            <a:r>
              <a:rPr lang="en-US" dirty="0" err="1" smtClean="0">
                <a:solidFill>
                  <a:srgbClr val="00B050"/>
                </a:solidFill>
              </a:rPr>
              <a:t>pps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5327073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Presented by Miss </a:t>
            </a:r>
            <a:r>
              <a:rPr lang="en-US" dirty="0" err="1" smtClean="0"/>
              <a:t>Sujata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5696405"/>
            <a:ext cx="5375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References: </a:t>
            </a:r>
            <a:r>
              <a:rPr lang="en-US" dirty="0" smtClean="0">
                <a:hlinkClick r:id="rId7"/>
              </a:rPr>
              <a:t>www.youtube.com</a:t>
            </a:r>
            <a:endParaRPr lang="en-US" dirty="0" smtClean="0"/>
          </a:p>
          <a:p>
            <a:r>
              <a:rPr lang="en-US" dirty="0"/>
              <a:t>https://www.youtube.com/watch?v=-LGh7WEZe7k</a:t>
            </a: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34400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570"/>
    </mc:Choice>
    <mc:Fallback xmlns="">
      <p:transition spd="slow" advClick="0" advTm="17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1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351 -0.09561 C -0.47518 -0.09422 -0.46736 -0.09329 -0.45938 -0.08959 C -0.45556 -0.08449 -0.4415 -0.07361 -0.43663 -0.07153 C -0.4316 -0.06482 -0.42795 -0.05764 -0.42292 -0.05116 C -0.41893 -0.03334 -0.42587 -0.06065 -0.41684 -0.03704 C -0.41598 -0.03449 -0.41632 -0.03149 -0.41563 -0.02894 C -0.41476 -0.02616 -0.41337 -0.02361 -0.4125 -0.02107 C -0.41111 -0.01436 -0.41059 -0.00741 -0.40955 -0.0007 C -0.40625 0.01666 -0.40538 0.00856 -0.40191 0.02963 C -0.40087 0.03564 -0.39983 0.04166 -0.39896 0.04768 C -0.39809 0.05231 -0.39132 0.05787 -0.39132 0.0581 C -0.38733 0.07222 -0.379 0.07801 -0.37153 0.08819 C -0.3665 0.0875 -0.36146 0.08773 -0.35625 0.08611 C -0.354 0.08541 -0.34549 0.07592 -0.34288 0.07407 C -0.34184 0.07268 -0.34028 0.07152 -0.33976 0.0699 C -0.33872 0.06805 -0.33924 0.06551 -0.33837 0.06389 C -0.33716 0.06203 -0.33507 0.06157 -0.33368 0.05995 C -0.33091 0.05694 -0.32865 0.05324 -0.32622 0.04976 C -0.325 0.04838 -0.32309 0.0456 -0.32309 0.04583 C -0.31962 0.01759 -0.32431 0.0449 -0.31858 0.02754 C -0.3158 0.01967 -0.31736 0.01365 -0.31233 0.0074 C -0.30747 -0.0176 -0.3092 -0.00741 -0.30643 -0.02292 C -0.30417 -0.03403 -0.30417 -0.04653 -0.30174 -0.05741 C -0.30139 -0.05996 -0.29514 -0.07084 -0.29271 -0.07153 C -0.28733 -0.07315 -0.28177 -0.07269 -0.27604 -0.07338 C -0.24271 -0.08889 -0.21389 -0.05602 -0.19427 -0.025 C -0.18802 -0.01528 -0.18247 -0.00579 -0.18056 0.0074 C -0.17813 0.02731 -0.17587 0.04676 -0.17153 0.06597 C -0.16962 0.07453 -0.16875 0.08148 -0.1625 0.08402 C -0.12865 0.07963 -0.13559 0.08564 -0.11841 0.06389 C -0.11667 0.05625 -0.11285 0.05185 -0.10973 0.0456 C -0.10729 0.04166 -0.10538 0.0375 -0.10348 0.03356 C -0.10226 0.03148 -0.10035 0.02754 -0.10035 0.02777 C -0.09757 0.01643 -0.09028 0.00416 -0.08507 -0.00486 C -0.07379 -0.02477 -0.06598 -0.03866 -0.04723 -0.04723 C -0.0441 -0.05047 -0.04167 -0.05463 -0.03854 -0.05741 C -0.0349 -0.05996 -0.03108 -0.06111 -0.02761 -0.06343 C -0.01979 -0.06204 -0.01129 -0.06227 -0.00348 -0.05926 C 0.00121 -0.05741 0.00208 -0.04144 0.00434 -0.03704 C 0.0059 -0.03334 0.00833 -0.03056 0.01041 -0.02709 C 0.02135 -0.00602 0.02847 0.01828 0.04027 0.03773 C 0.04427 0.04351 0.04635 0.05185 0.05121 0.05578 C 0.06041 0.06296 0.05607 0.05949 0.06302 0.06597 C 0.07326 0.08518 0.0592 0.06111 0.07083 0.07407 C 0.07291 0.07615 0.07378 0.07986 0.07552 0.08217 C 0.08107 0.08981 0.08889 0.0949 0.0967 0.09814 C 0.09826 0.10023 0.09913 0.10277 0.10121 0.10439 C 0.10225 0.10555 0.10451 0.10486 0.10555 0.10625 C 0.11545 0.11643 0.10052 0.10949 0.11475 0.11435 C 0.12326 0.12639 0.13732 0.11805 0.14826 0.11435 C 0.15555 0.10764 0.1585 0.10578 0.16319 0.09629 C 0.17014 0.05995 0.16701 0.01828 0.1467 -0.0088 C 0.14288 -0.01366 0.13889 -0.02153 0.13437 -0.025 C 0.12552 -0.03195 0.11614 -0.03496 0.10712 -0.04121 C 0.10382 -0.05024 0.09896 -0.05811 0.09357 -0.06551 C 0.09271 -0.06945 0.09132 -0.07361 0.09045 -0.07755 C 0.08975 -0.07963 0.08889 -0.08357 0.08889 -0.08334 " pathEditMode="relative" rAng="0" ptsTypes="ffffffffffffffffffffffffffffffffffffffffffffffffffffffffA">
                                      <p:cBhvr>
                                        <p:cTn id="1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1" y="1108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451 -0.09329 C -0.44618 -0.0919 -0.43836 -0.09097 -0.43038 -0.08727 C -0.42656 -0.08218 -0.4125 -0.0713 -0.40763 -0.06921 C -0.4026 -0.0625 -0.39895 -0.05532 -0.39392 -0.04884 C -0.38993 -0.03102 -0.39687 -0.05833 -0.38784 -0.03472 C -0.38698 -0.03218 -0.38732 -0.02917 -0.38663 -0.02662 C -0.38576 -0.02384 -0.38437 -0.0213 -0.3835 -0.01875 C -0.38211 -0.01204 -0.38159 -0.00509 -0.38055 0.00162 C -0.37725 0.01898 -0.37638 0.01088 -0.37291 0.03194 C -0.37187 0.03796 -0.37083 0.04398 -0.36996 0.05 C -0.36909 0.05463 -0.36232 0.06018 -0.36232 0.06042 C -0.35833 0.07454 -0.35 0.08032 -0.34253 0.09051 C -0.3375 0.08981 -0.33246 0.09005 -0.32725 0.08843 C -0.325 0.08773 -0.31649 0.07824 -0.31388 0.07639 C -0.31284 0.075 -0.31128 0.07384 -0.31076 0.07222 C -0.30972 0.07037 -0.31024 0.06782 -0.30937 0.0662 C -0.30816 0.06435 -0.30607 0.06389 -0.30468 0.06227 C -0.30191 0.05926 -0.29965 0.05555 -0.29722 0.05208 C -0.296 0.05069 -0.29409 0.04792 -0.29409 0.04815 C -0.29062 0.01991 -0.29531 0.04722 -0.28958 0.02986 C -0.2868 0.02199 -0.28836 0.01597 -0.28333 0.00972 C -0.27847 -0.01528 -0.2802 -0.00509 -0.27743 -0.0206 C -0.27517 -0.03171 -0.27517 -0.04421 -0.27274 -0.05509 C -0.27239 -0.05764 -0.26614 -0.06852 -0.26371 -0.06921 C -0.25833 -0.07083 -0.25277 -0.07037 -0.24704 -0.07107 C -0.21371 -0.08657 -0.18489 -0.0537 -0.16527 -0.02269 C -0.15902 -0.01296 -0.15347 -0.00347 -0.15156 0.00972 C -0.14913 0.02963 -0.14687 0.04907 -0.14253 0.06829 C -0.14062 0.07685 -0.13975 0.0838 -0.1335 0.08634 C -0.09965 0.08194 -0.10659 0.08796 -0.08941 0.0662 C -0.08767 0.05856 -0.08385 0.05417 -0.08073 0.04792 C -0.07829 0.04398 -0.07638 0.03981 -0.07448 0.03588 C -0.07326 0.0338 -0.07135 0.02986 -0.07135 0.03009 C -0.06857 0.01875 -0.06128 0.00648 -0.05607 -0.00255 C -0.04479 -0.02245 -0.03698 -0.03634 -0.01823 -0.04491 C -0.0151 -0.04815 -0.01267 -0.05232 -0.00954 -0.05509 C -0.0059 -0.05764 -0.00208 -0.0588 0.00139 -0.06111 C 0.00921 -0.05972 0.01771 -0.05995 0.02552 -0.05695 C 0.03021 -0.05509 0.03108 -0.03912 0.03334 -0.03472 C 0.0349 -0.03102 0.03733 -0.02824 0.03941 -0.02477 C 0.05035 -0.0037 0.05747 0.0206 0.06927 0.04005 C 0.07327 0.04583 0.07535 0.05417 0.08021 0.0581 C 0.08941 0.06528 0.08507 0.0618 0.09202 0.06829 C 0.10226 0.0875 0.0882 0.06343 0.09983 0.07639 C 0.10191 0.07847 0.10278 0.08218 0.10452 0.08449 C 0.11007 0.09213 0.11789 0.09722 0.1257 0.10046 C 0.12726 0.10255 0.12813 0.10509 0.13021 0.10671 C 0.13125 0.10787 0.13351 0.10718 0.13438 0.10856 C 0.14445 0.11875 0.12952 0.1118 0.14358 0.11667 C 0.15226 0.1287 0.16632 0.12037 0.17726 0.11667 C 0.18455 0.10995 0.1875 0.1081 0.19219 0.09861 C 0.19914 0.06227 0.19601 0.0206 0.1757 -0.00648 C 0.17188 -0.01134 0.16789 -0.01921 0.16337 -0.02269 C 0.15452 -0.02963 0.14514 -0.03264 0.13594 -0.03889 C 0.13264 -0.04792 0.12796 -0.05579 0.12257 -0.0632 C 0.12171 -0.06713 0.12032 -0.0713 0.11945 -0.07523 C 0.11875 -0.07732 0.11789 -0.08125 0.11789 -0.08102 " pathEditMode="relative" rAng="0" ptsTypes="ffffffffffffffffffffffffffffffffffffffffffffffffffffffffA">
                                      <p:cBhvr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1" y="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5472">
                <p:cTn id="13" repeatCount="200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playEvt time="13312" objId="2"/>
        <p14:pauseEvt time="15718" objId="2"/>
        <p14:seekEvt time="15718" objId="2" seek="2347"/>
        <p14:resumeEvt time="15718" objId="2"/>
        <p14:stopEvt time="1757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-9092"/>
            <a:ext cx="9149892" cy="685358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97872" y="27709"/>
            <a:ext cx="4291964" cy="1295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Aharoni" pitchFamily="2" charset="-79"/>
                <a:cs typeface="Aharoni" pitchFamily="2" charset="-79"/>
              </a:rPr>
              <a:t>plan</a:t>
            </a:r>
            <a:r>
              <a:rPr lang="en-US" sz="6600" dirty="0" smtClean="0">
                <a:latin typeface="Arial Rounded MT Bold" pitchFamily="34" charset="0"/>
              </a:rPr>
              <a:t>t</a:t>
            </a:r>
            <a:endParaRPr lang="en-US" sz="6600" dirty="0">
              <a:latin typeface="Arial Rounded MT 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19"/>
          <a:stretch/>
        </p:blipFill>
        <p:spPr>
          <a:xfrm>
            <a:off x="556464" y="3709255"/>
            <a:ext cx="3580259" cy="30899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438662"/>
            <a:ext cx="5225449" cy="2083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927"/>
            <a:ext cx="2819400" cy="167553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83405"/>
      </p:ext>
    </p:extLst>
  </p:cSld>
  <p:clrMapOvr>
    <a:masterClrMapping/>
  </p:clrMapOvr>
  <p:transition spd="slow" advClick="0" advTm="1977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723322" y="152400"/>
            <a:ext cx="7543800" cy="990600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photosynthesis</a:t>
            </a:r>
            <a:endParaRPr lang="en-US" sz="54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7"/>
          <a:stretch/>
        </p:blipFill>
        <p:spPr>
          <a:xfrm>
            <a:off x="2667000" y="1371599"/>
            <a:ext cx="3656445" cy="4980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9200"/>
            <a:ext cx="1371600" cy="129225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414" y="1865325"/>
            <a:ext cx="19685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218" y="2892497"/>
            <a:ext cx="1219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6432"/>
            <a:ext cx="10302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493" y="4144962"/>
            <a:ext cx="151130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9" y="2819400"/>
            <a:ext cx="1865241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4000" y="4952170"/>
            <a:ext cx="2107992" cy="145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58" y="4062524"/>
            <a:ext cx="1811224" cy="1811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42009" y="5873748"/>
            <a:ext cx="1495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haroni" pitchFamily="2" charset="-79"/>
                <a:cs typeface="Aharoni" pitchFamily="2" charset="-79"/>
              </a:rPr>
              <a:t>wa</a:t>
            </a:r>
            <a:r>
              <a:rPr lang="en-US" sz="36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er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3290" y="1799648"/>
            <a:ext cx="1686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oxygen</a:t>
            </a:r>
            <a:endParaRPr lang="en-US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7073" y="1356303"/>
            <a:ext cx="1702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haroni" pitchFamily="2" charset="-79"/>
                <a:cs typeface="Aharoni" pitchFamily="2" charset="-79"/>
              </a:rPr>
              <a:t>sunlight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95925" y="3683216"/>
            <a:ext cx="3299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Carbon dioxide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3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4929">
        <p:dissolve/>
      </p:transition>
    </mc:Choice>
    <mc:Fallback xmlns="">
      <p:transition spd="slow" advClick="0" advTm="24929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1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1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1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1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15"/>
            <a:ext cx="9144000" cy="690519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3"/>
          <a:stretch/>
        </p:blipFill>
        <p:spPr>
          <a:xfrm>
            <a:off x="2781301" y="1912066"/>
            <a:ext cx="3015550" cy="42672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01783" y="312732"/>
            <a:ext cx="8361216" cy="149182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Aharoni" pitchFamily="2" charset="-79"/>
                <a:cs typeface="Aharoni" pitchFamily="2" charset="-79"/>
              </a:rPr>
              <a:t>Differen</a:t>
            </a:r>
            <a:r>
              <a:rPr lang="en-US" sz="54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5400" dirty="0" smtClean="0">
                <a:latin typeface="Aharoni" pitchFamily="2" charset="-79"/>
                <a:cs typeface="Aharoni" pitchFamily="2" charset="-79"/>
              </a:rPr>
              <a:t> par</a:t>
            </a:r>
            <a:r>
              <a:rPr lang="en-US" sz="54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5400" dirty="0" smtClean="0">
                <a:latin typeface="Aharoni" pitchFamily="2" charset="-79"/>
                <a:cs typeface="Aharoni" pitchFamily="2" charset="-79"/>
              </a:rPr>
              <a:t>s and func</a:t>
            </a:r>
            <a:r>
              <a:rPr lang="en-US" sz="5400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5400" dirty="0" smtClean="0">
                <a:latin typeface="Aharoni" pitchFamily="2" charset="-79"/>
                <a:cs typeface="Aharoni" pitchFamily="2" charset="-79"/>
              </a:rPr>
              <a:t>ions of a plan</a:t>
            </a:r>
            <a:r>
              <a:rPr lang="en-US" sz="5400" dirty="0" smtClean="0">
                <a:latin typeface="Arial Rounded MT Bold" pitchFamily="34" charset="0"/>
                <a:cs typeface="Aharoni" pitchFamily="2" charset="-79"/>
              </a:rPr>
              <a:t>t</a:t>
            </a:r>
            <a:endParaRPr lang="en-US" sz="5400" dirty="0">
              <a:latin typeface="Arial Rounded MT Bold" pitchFamily="34" charset="0"/>
              <a:cs typeface="Aharoni" pitchFamily="2" charset="-79"/>
            </a:endParaRPr>
          </a:p>
        </p:txBody>
      </p:sp>
      <p:cxnSp>
        <p:nvCxnSpPr>
          <p:cNvPr id="20" name="Curved Connector 19"/>
          <p:cNvCxnSpPr>
            <a:endCxn id="1024" idx="2"/>
          </p:cNvCxnSpPr>
          <p:nvPr/>
        </p:nvCxnSpPr>
        <p:spPr>
          <a:xfrm flipV="1">
            <a:off x="5257800" y="2254828"/>
            <a:ext cx="1399308" cy="282286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endCxn id="1025" idx="6"/>
          </p:cNvCxnSpPr>
          <p:nvPr/>
        </p:nvCxnSpPr>
        <p:spPr>
          <a:xfrm rot="10800000">
            <a:off x="2230581" y="2705100"/>
            <a:ext cx="1683324" cy="357192"/>
          </a:xfrm>
          <a:prstGeom prst="curvedConnector3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/>
          <p:nvPr/>
        </p:nvCxnSpPr>
        <p:spPr>
          <a:xfrm flipV="1">
            <a:off x="4845627" y="3605645"/>
            <a:ext cx="1478973" cy="10530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/>
          <p:nvPr/>
        </p:nvCxnSpPr>
        <p:spPr>
          <a:xfrm flipV="1">
            <a:off x="5562600" y="5179141"/>
            <a:ext cx="1246908" cy="347522"/>
          </a:xfrm>
          <a:prstGeom prst="curvedConnector3">
            <a:avLst/>
          </a:prstGeom>
          <a:ln w="38100">
            <a:solidFill>
              <a:schemeClr val="bg2">
                <a:lumMod val="1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 rot="10800000" flipV="1">
            <a:off x="2362199" y="5562599"/>
            <a:ext cx="1752601" cy="1"/>
          </a:xfrm>
          <a:prstGeom prst="curvedConnector3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Oval 1023"/>
          <p:cNvSpPr/>
          <p:nvPr/>
        </p:nvSpPr>
        <p:spPr>
          <a:xfrm>
            <a:off x="6657108" y="1804555"/>
            <a:ext cx="2105891" cy="90054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leaves</a:t>
            </a:r>
            <a:endParaRPr lang="en-US" sz="3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25" name="Oval 1024"/>
          <p:cNvSpPr/>
          <p:nvPr/>
        </p:nvSpPr>
        <p:spPr>
          <a:xfrm>
            <a:off x="401783" y="2132734"/>
            <a:ext cx="1828798" cy="11447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frui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1035" name="Oval 1034"/>
          <p:cNvSpPr/>
          <p:nvPr/>
        </p:nvSpPr>
        <p:spPr>
          <a:xfrm>
            <a:off x="6386945" y="3062293"/>
            <a:ext cx="2286000" cy="105814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Aharoni" pitchFamily="2" charset="-79"/>
              </a:rPr>
              <a:t>flowers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1036" name="Oval 1035"/>
          <p:cNvSpPr/>
          <p:nvPr/>
        </p:nvSpPr>
        <p:spPr>
          <a:xfrm>
            <a:off x="533400" y="5179141"/>
            <a:ext cx="1828798" cy="10001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roo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s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37" name="Oval 1036"/>
          <p:cNvSpPr/>
          <p:nvPr/>
        </p:nvSpPr>
        <p:spPr>
          <a:xfrm>
            <a:off x="533400" y="3911311"/>
            <a:ext cx="1967346" cy="100965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em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7" name="Picture 3" descr="C:\Users\Neeam\AppData\Local\Microsoft\Windows\Temporary Internet Files\Content.IE5\J1ZDAC61\257px-TomatoSeedsRaw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19" y="5311920"/>
            <a:ext cx="1276085" cy="89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6809508" y="4536064"/>
            <a:ext cx="1801092" cy="99059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</a:rPr>
              <a:t>seeds</a:t>
            </a:r>
            <a:endParaRPr lang="en-US" sz="3600" b="1" dirty="0">
              <a:solidFill>
                <a:srgbClr val="00B050"/>
              </a:solidFill>
            </a:endParaRPr>
          </a:p>
        </p:txBody>
      </p:sp>
      <p:cxnSp>
        <p:nvCxnSpPr>
          <p:cNvPr id="27" name="Curved Connector 26"/>
          <p:cNvCxnSpPr/>
          <p:nvPr/>
        </p:nvCxnSpPr>
        <p:spPr>
          <a:xfrm>
            <a:off x="2500746" y="4416136"/>
            <a:ext cx="1614054" cy="155864"/>
          </a:xfrm>
          <a:prstGeom prst="curvedConnector3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1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2360">
        <p14:ripple/>
      </p:transition>
    </mc:Choice>
    <mc:Fallback xmlns="">
      <p:transition spd="slow" advClick="0" advTm="323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 animBg="1"/>
      <p:bldP spid="1024" grpId="0" animBg="1"/>
      <p:bldP spid="1025" grpId="0" animBg="1"/>
      <p:bldP spid="1035" grpId="0" animBg="1"/>
      <p:bldP spid="1036" grpId="0" animBg="1"/>
      <p:bldP spid="103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"/>
          <a:stretch/>
        </p:blipFill>
        <p:spPr>
          <a:xfrm>
            <a:off x="0" y="-20782"/>
            <a:ext cx="9143999" cy="68787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0733" y="1295400"/>
            <a:ext cx="5442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Uses of plants and their benefits   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8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868">
        <p:checker/>
      </p:transition>
    </mc:Choice>
    <mc:Fallback xmlns="">
      <p:transition spd="slow" advClick="0" advTm="3868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5245637" cy="406107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9521" y="609600"/>
            <a:ext cx="3562194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oxygen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2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167">
        <p14:flip dir="r"/>
      </p:transition>
    </mc:Choice>
    <mc:Fallback xmlns="">
      <p:transition spd="slow" advClick="0" advTm="61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4789708" cy="35960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r="7894"/>
          <a:stretch/>
        </p:blipFill>
        <p:spPr>
          <a:xfrm>
            <a:off x="4572000" y="228600"/>
            <a:ext cx="4699653" cy="367223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Up Arrow Callout 4"/>
          <p:cNvSpPr/>
          <p:nvPr/>
        </p:nvSpPr>
        <p:spPr>
          <a:xfrm>
            <a:off x="457200" y="4953000"/>
            <a:ext cx="7696200" cy="1600200"/>
          </a:xfrm>
          <a:prstGeom prst="up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Plants are used to manufacture medicines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9" y="228600"/>
            <a:ext cx="4378036" cy="367223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8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9352">
        <p14:shred pattern="rectangle" dir="out"/>
      </p:transition>
    </mc:Choice>
    <mc:Fallback xmlns="">
      <p:transition spd="slow" advClick="0" advTm="93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54" y="381000"/>
            <a:ext cx="6096000" cy="4637314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521054" y="5105400"/>
            <a:ext cx="5565546" cy="990600"/>
          </a:xfrm>
          <a:prstGeom prst="rect">
            <a:avLst/>
          </a:prstGeom>
          <a:solidFill>
            <a:schemeClr val="accent3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Arial Rounded MT Bold" pitchFamily="34" charset="0"/>
              </a:rPr>
              <a:t>Shelter for human beings</a:t>
            </a:r>
            <a:endParaRPr lang="en-US" sz="32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197" y="228600"/>
            <a:ext cx="658971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48835" y="5122718"/>
            <a:ext cx="5637765" cy="1600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</a:rPr>
              <a:t>Habitat for animals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4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120">
        <p:blinds dir="vert"/>
      </p:transition>
    </mc:Choice>
    <mc:Fallback xmlns="">
      <p:transition spd="slow" advClick="0" advTm="812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517" y="3625066"/>
            <a:ext cx="3622964" cy="2974521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733799"/>
            <a:ext cx="3733800" cy="2865787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69" y="825788"/>
            <a:ext cx="5269429" cy="260321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12818" y="2895600"/>
            <a:ext cx="337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Tea and coffee</a:t>
            </a:r>
            <a:endParaRPr lang="en-US" sz="3200" b="1" dirty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5953256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cereals</a:t>
            </a:r>
            <a:endParaRPr lang="en-US" sz="3600" b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2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277">
        <p14:prism isInverted="1"/>
      </p:transition>
    </mc:Choice>
    <mc:Fallback xmlns="">
      <p:transition spd="slow" advClick="0" advTm="62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4636"/>
            <a:ext cx="9171708" cy="68580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3810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04454"/>
            <a:ext cx="3429000" cy="284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Up Arrow Callout 8"/>
          <p:cNvSpPr/>
          <p:nvPr/>
        </p:nvSpPr>
        <p:spPr>
          <a:xfrm>
            <a:off x="1219200" y="4114800"/>
            <a:ext cx="6934200" cy="1066800"/>
          </a:xfrm>
          <a:prstGeom prst="upArrowCallou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grains and pulses</a:t>
            </a:r>
            <a:endParaRPr lang="en-US" sz="4000" dirty="0">
              <a:solidFill>
                <a:schemeClr val="tx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0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487">
        <p14:doors dir="vert"/>
      </p:transition>
    </mc:Choice>
    <mc:Fallback xmlns="">
      <p:transition spd="slow" advClick="0" advTm="64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0"/>
            <a:ext cx="9144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5" y="159328"/>
            <a:ext cx="4343400" cy="2409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712152"/>
            <a:ext cx="3886201" cy="24167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82" y="3581400"/>
            <a:ext cx="3692236" cy="2533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287" y="159328"/>
            <a:ext cx="3626426" cy="2533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2590510"/>
            <a:ext cx="2819400" cy="58477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vege</a:t>
            </a:r>
            <a:r>
              <a:rPr lang="en-US" sz="32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ables</a:t>
            </a:r>
            <a:endParaRPr lang="en-US" sz="32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03422" y="6115049"/>
            <a:ext cx="2438400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haroni" pitchFamily="2" charset="-79"/>
                <a:cs typeface="Aharoni" pitchFamily="2" charset="-79"/>
              </a:rPr>
              <a:t>oil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919" y="6216134"/>
            <a:ext cx="3065318" cy="584775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frui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s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799" y="2722135"/>
            <a:ext cx="2331027" cy="5847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haroni" pitchFamily="2" charset="-79"/>
                <a:cs typeface="Aharoni" pitchFamily="2" charset="-79"/>
              </a:rPr>
              <a:t>spices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7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1357">
        <p14:gallery dir="r"/>
      </p:transition>
    </mc:Choice>
    <mc:Fallback xmlns="">
      <p:transition spd="slow" advClick="0" advTm="11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6248400" cy="4495800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236211"/>
            <a:ext cx="1954789" cy="164999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05000" y="5811982"/>
            <a:ext cx="4787394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Plant is used to make perfumes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9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685">
        <p14:prism isContent="1"/>
      </p:transition>
    </mc:Choice>
    <mc:Fallback xmlns="">
      <p:transition spd="slow" advClick="0" advTm="56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2"/>
            <a:ext cx="9135308" cy="6864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" b="16565"/>
          <a:stretch/>
        </p:blipFill>
        <p:spPr>
          <a:xfrm>
            <a:off x="992773" y="682139"/>
            <a:ext cx="3634154" cy="258753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4" name="Up Arrow Callout 3"/>
          <p:cNvSpPr/>
          <p:nvPr/>
        </p:nvSpPr>
        <p:spPr>
          <a:xfrm>
            <a:off x="1342126" y="3068781"/>
            <a:ext cx="3204746" cy="687433"/>
          </a:xfrm>
          <a:prstGeom prst="upArrowCallou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furnitures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473" y="838199"/>
            <a:ext cx="2576945" cy="215601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Up Arrow Callout 5"/>
          <p:cNvSpPr/>
          <p:nvPr/>
        </p:nvSpPr>
        <p:spPr>
          <a:xfrm>
            <a:off x="5479473" y="2994215"/>
            <a:ext cx="2557454" cy="76200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pencils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3" y="3962400"/>
            <a:ext cx="3158922" cy="2166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/>
          <p:cNvSpPr/>
          <p:nvPr/>
        </p:nvSpPr>
        <p:spPr>
          <a:xfrm>
            <a:off x="4567654" y="4495800"/>
            <a:ext cx="3488764" cy="1447800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papers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411">
        <p14:ferris dir="l"/>
      </p:transition>
    </mc:Choice>
    <mc:Fallback xmlns="">
      <p:transition spd="slow" advClick="0" advTm="84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16"/>
          <a:stretch/>
        </p:blipFill>
        <p:spPr>
          <a:xfrm>
            <a:off x="-111025" y="0"/>
            <a:ext cx="9248098" cy="6858000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2837"/>
            <a:ext cx="3889375" cy="25908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62591"/>
            <a:ext cx="2962275" cy="25733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96" y="4343400"/>
            <a:ext cx="7772400" cy="23590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24400" y="3557639"/>
            <a:ext cx="3272896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haroni" pitchFamily="2" charset="-79"/>
                <a:cs typeface="Aharoni" pitchFamily="2" charset="-79"/>
              </a:rPr>
              <a:t>clo</a:t>
            </a:r>
            <a:r>
              <a:rPr lang="en-US" sz="3600" b="1" dirty="0" smtClean="0">
                <a:latin typeface="Arial Rounded MT Bold" pitchFamily="34" charset="0"/>
                <a:cs typeface="Aharoni" pitchFamily="2" charset="-79"/>
              </a:rPr>
              <a:t>t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hes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699" y="3626078"/>
            <a:ext cx="3355975" cy="58477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Co</a:t>
            </a:r>
            <a:r>
              <a:rPr lang="en-US" sz="3200" dirty="0" smtClean="0">
                <a:latin typeface="Arial Rounded MT Bold" pitchFamily="34" charset="0"/>
                <a:cs typeface="Aharoni" pitchFamily="2" charset="-79"/>
              </a:rPr>
              <a:t>tt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on plan</a:t>
            </a:r>
            <a:r>
              <a:rPr lang="en-US" sz="3200" dirty="0" smtClean="0">
                <a:latin typeface="Arial Rounded MT Bold" pitchFamily="34" charset="0"/>
                <a:cs typeface="Aharoni" pitchFamily="2" charset="-79"/>
              </a:rPr>
              <a:t>t</a:t>
            </a:r>
            <a:endParaRPr lang="en-US" sz="3200" dirty="0"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3905910" y="2149259"/>
            <a:ext cx="978408" cy="484632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9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389">
        <p14:prism dir="d" isContent="1" isInverted="1"/>
      </p:transition>
    </mc:Choice>
    <mc:Fallback xmlns="">
      <p:transition spd="slow" advClick="0" advTm="10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lc-record-2020-06-06-02h22m50s-Song on Plants - Five Main Parts of a Plant in Ultra HD (4K).mp4-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692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42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5000">
        <p:wedge/>
      </p:transition>
    </mc:Choice>
    <mc:Fallback>
      <p:transition spd="slow" advClick="0" advTm="85000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56"/>
          <a:stretch/>
        </p:blipFill>
        <p:spPr>
          <a:xfrm>
            <a:off x="0" y="18160"/>
            <a:ext cx="9144000" cy="68537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19400"/>
            <a:ext cx="3505200" cy="191251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4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921">
        <p14:vortex dir="u"/>
      </p:transition>
    </mc:Choice>
    <mc:Fallback xmlns="">
      <p:transition spd="slow" advClick="0" advTm="2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106</Words>
  <Application>Microsoft Office PowerPoint</Application>
  <PresentationFormat>On-screen Show (4:3)</PresentationFormat>
  <Paragraphs>42</Paragraphs>
  <Slides>16</Slides>
  <Notes>0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Neeam</dc:creator>
  <cp:lastModifiedBy>Neeam</cp:lastModifiedBy>
  <cp:revision>78</cp:revision>
  <dcterms:created xsi:type="dcterms:W3CDTF">2020-06-04T13:16:58Z</dcterms:created>
  <dcterms:modified xsi:type="dcterms:W3CDTF">2020-06-06T10:42:31Z</dcterms:modified>
</cp:coreProperties>
</file>