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6896" r:id="rId1"/>
  </p:sldMasterIdLst>
  <p:notesMasterIdLst>
    <p:notesMasterId r:id="rId6"/>
  </p:notesMasterIdLst>
  <p:sldIdLst>
    <p:sldId id="257" r:id="rId2"/>
    <p:sldId id="262" r:id="rId3"/>
    <p:sldId id="259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EA36"/>
    <a:srgbClr val="FF3300"/>
    <a:srgbClr val="D0EA36"/>
    <a:srgbClr val="FB6FB5"/>
    <a:srgbClr val="FF00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37" autoAdjust="0"/>
    <p:restoredTop sz="95220" autoAdjust="0"/>
  </p:normalViewPr>
  <p:slideViewPr>
    <p:cSldViewPr snapToGrid="0">
      <p:cViewPr varScale="1">
        <p:scale>
          <a:sx n="88" d="100"/>
          <a:sy n="88" d="100"/>
        </p:scale>
        <p:origin x="175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8BFEE-89B2-45EB-A088-E2681872B772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B28FB-0704-47FD-BBC9-A87ADDCD53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662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853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07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764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47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02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65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8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3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5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9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87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4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5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82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81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86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38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1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77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9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8000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6897" r:id="rId1"/>
    <p:sldLayoutId id="2147486898" r:id="rId2"/>
    <p:sldLayoutId id="2147486899" r:id="rId3"/>
    <p:sldLayoutId id="2147486900" r:id="rId4"/>
    <p:sldLayoutId id="2147486901" r:id="rId5"/>
    <p:sldLayoutId id="2147486902" r:id="rId6"/>
    <p:sldLayoutId id="2147486903" r:id="rId7"/>
    <p:sldLayoutId id="2147486904" r:id="rId8"/>
    <p:sldLayoutId id="2147486905" r:id="rId9"/>
    <p:sldLayoutId id="2147486906" r:id="rId10"/>
    <p:sldLayoutId id="2147486907" r:id="rId11"/>
    <p:sldLayoutId id="2147486908" r:id="rId12"/>
    <p:sldLayoutId id="2147486909" r:id="rId13"/>
    <p:sldLayoutId id="2147486910" r:id="rId14"/>
    <p:sldLayoutId id="2147486911" r:id="rId15"/>
    <p:sldLayoutId id="2147486912" r:id="rId16"/>
    <p:sldLayoutId id="2147486913" r:id="rId17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9" name="CAMERA.WAV"/>
          </p:stSnd>
        </p:sndAc>
      </p:transition>
    </mc:Choice>
    <mc:Fallback xmlns="">
      <p:transition spd="slow" advClick="0" advTm="0">
        <p:fade/>
        <p:sndAc>
          <p:stSnd>
            <p:snd r:embed="rId20" name="CAMERA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microsoft.com/office/2007/relationships/media" Target="../media/media2.m4a"/><Relationship Id="rId7" Type="http://schemas.openxmlformats.org/officeDocument/2006/relationships/audio" Target="../media/audio1.wav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10" Type="http://schemas.openxmlformats.org/officeDocument/2006/relationships/audio" Target="../media/audio1.wav"/><Relationship Id="rId4" Type="http://schemas.openxmlformats.org/officeDocument/2006/relationships/audio" Target="../media/media2.m4a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4a"/><Relationship Id="rId7" Type="http://schemas.openxmlformats.org/officeDocument/2006/relationships/audio" Target="../media/audio1.wav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.xml"/><Relationship Id="rId10" Type="http://schemas.openxmlformats.org/officeDocument/2006/relationships/audio" Target="../media/audio1.wav"/><Relationship Id="rId4" Type="http://schemas.openxmlformats.org/officeDocument/2006/relationships/audio" Target="../media/media4.m4a"/><Relationship Id="rId9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4a"/><Relationship Id="rId13" Type="http://schemas.openxmlformats.org/officeDocument/2006/relationships/slideLayout" Target="../slideLayouts/slideLayout4.xml"/><Relationship Id="rId18" Type="http://schemas.openxmlformats.org/officeDocument/2006/relationships/image" Target="../media/image6.jpeg"/><Relationship Id="rId3" Type="http://schemas.microsoft.com/office/2007/relationships/media" Target="../media/media6.m4a"/><Relationship Id="rId7" Type="http://schemas.microsoft.com/office/2007/relationships/media" Target="../media/media8.m4a"/><Relationship Id="rId12" Type="http://schemas.openxmlformats.org/officeDocument/2006/relationships/audio" Target="../media/media10.m4a"/><Relationship Id="rId17" Type="http://schemas.openxmlformats.org/officeDocument/2006/relationships/image" Target="../media/image5.jpeg"/><Relationship Id="rId2" Type="http://schemas.openxmlformats.org/officeDocument/2006/relationships/audio" Target="../media/media5.m4a"/><Relationship Id="rId16" Type="http://schemas.openxmlformats.org/officeDocument/2006/relationships/image" Target="../media/image3.png"/><Relationship Id="rId20" Type="http://schemas.openxmlformats.org/officeDocument/2006/relationships/audio" Target="../media/audio1.wav"/><Relationship Id="rId1" Type="http://schemas.microsoft.com/office/2007/relationships/media" Target="../media/media5.m4a"/><Relationship Id="rId6" Type="http://schemas.openxmlformats.org/officeDocument/2006/relationships/audio" Target="../media/media7.m4a"/><Relationship Id="rId11" Type="http://schemas.microsoft.com/office/2007/relationships/media" Target="../media/media10.m4a"/><Relationship Id="rId5" Type="http://schemas.microsoft.com/office/2007/relationships/media" Target="../media/media7.m4a"/><Relationship Id="rId15" Type="http://schemas.openxmlformats.org/officeDocument/2006/relationships/audio" Target="../media/audio1.wav"/><Relationship Id="rId10" Type="http://schemas.openxmlformats.org/officeDocument/2006/relationships/audio" Target="../media/media9.m4a"/><Relationship Id="rId19" Type="http://schemas.openxmlformats.org/officeDocument/2006/relationships/image" Target="../media/image7.jpeg"/><Relationship Id="rId4" Type="http://schemas.openxmlformats.org/officeDocument/2006/relationships/audio" Target="../media/media6.m4a"/><Relationship Id="rId9" Type="http://schemas.microsoft.com/office/2007/relationships/media" Target="../media/media9.m4a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0.jpe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EF7BF5A-F12A-412E-84DA-96CE650E4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71" y="71022"/>
            <a:ext cx="7137646" cy="1766656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3FEA36"/>
                </a:solidFill>
                <a:latin typeface="Tw Cen MT" panose="020B0602020104020603" pitchFamily="34" charset="0"/>
              </a:rPr>
              <a:t>Northlands and </a:t>
            </a:r>
            <a:r>
              <a:rPr lang="en-US" sz="2800" b="1" dirty="0" err="1">
                <a:solidFill>
                  <a:srgbClr val="3FEA36"/>
                </a:solidFill>
                <a:latin typeface="Tw Cen MT" panose="020B0602020104020603" pitchFamily="34" charset="0"/>
              </a:rPr>
              <a:t>Sunfield</a:t>
            </a:r>
            <a:r>
              <a:rPr lang="en-US" sz="2800" b="1" dirty="0">
                <a:solidFill>
                  <a:srgbClr val="3FEA36"/>
                </a:solidFill>
                <a:latin typeface="Tw Cen MT" panose="020B0602020104020603" pitchFamily="34" charset="0"/>
              </a:rPr>
              <a:t> City School</a:t>
            </a:r>
            <a:br>
              <a:rPr lang="en-US" sz="2800" b="1" dirty="0">
                <a:solidFill>
                  <a:srgbClr val="3FEA36"/>
                </a:solidFill>
                <a:latin typeface="Tw Cen MT" panose="020B0602020104020603" pitchFamily="34" charset="0"/>
              </a:rPr>
            </a:br>
            <a:r>
              <a:rPr lang="en-US" sz="2800" b="1" dirty="0">
                <a:solidFill>
                  <a:srgbClr val="3FEA36"/>
                </a:solidFill>
                <a:latin typeface="Tw Cen MT" panose="020B0602020104020603" pitchFamily="34" charset="0"/>
              </a:rPr>
              <a:t>Grade 1– Mathematics – PATTERN </a:t>
            </a:r>
            <a:r>
              <a:rPr lang="en-US" sz="2800" b="1" dirty="0" err="1">
                <a:solidFill>
                  <a:srgbClr val="3FEA36"/>
                </a:solidFill>
                <a:latin typeface="Tw Cen MT" panose="020B0602020104020603" pitchFamily="34" charset="0"/>
              </a:rPr>
              <a:t>pg</a:t>
            </a:r>
            <a:r>
              <a:rPr lang="en-US" sz="2800" b="1" dirty="0">
                <a:solidFill>
                  <a:srgbClr val="3FEA36"/>
                </a:solidFill>
                <a:latin typeface="Tw Cen MT" panose="020B0602020104020603" pitchFamily="34" charset="0"/>
              </a:rPr>
              <a:t> 57 - 67 </a:t>
            </a:r>
            <a:br>
              <a:rPr lang="en-US" sz="2800" b="1" dirty="0">
                <a:solidFill>
                  <a:srgbClr val="3FEA36"/>
                </a:solidFill>
                <a:latin typeface="Tw Cen MT" panose="020B0602020104020603" pitchFamily="34" charset="0"/>
              </a:rPr>
            </a:br>
            <a:r>
              <a:rPr lang="en-US" sz="2800" b="1" dirty="0">
                <a:solidFill>
                  <a:srgbClr val="3FEA36"/>
                </a:solidFill>
                <a:latin typeface="Tw Cen MT" panose="020B0602020104020603" pitchFamily="34" charset="0"/>
              </a:rPr>
              <a:t>Week 7 prepared by Miss Sweetie</a:t>
            </a:r>
            <a:br>
              <a:rPr lang="en-US" sz="2800" b="1" dirty="0">
                <a:solidFill>
                  <a:srgbClr val="3FEA36"/>
                </a:solidFill>
                <a:latin typeface="Tw Cen MT" panose="020B0602020104020603" pitchFamily="34" charset="0"/>
              </a:rPr>
            </a:br>
            <a:r>
              <a:rPr lang="en-US" sz="2400" b="1" dirty="0">
                <a:solidFill>
                  <a:srgbClr val="3FEA36"/>
                </a:solidFill>
                <a:latin typeface="Tw Cen MT" panose="020B0602020104020603" pitchFamily="34" charset="0"/>
              </a:rPr>
              <a:t>( END OF MATHEMATICS GRADE 1 PART 1 )</a:t>
            </a:r>
            <a:endParaRPr lang="en-GB" sz="2800" b="1" dirty="0">
              <a:solidFill>
                <a:srgbClr val="3FEA36"/>
              </a:solidFill>
              <a:latin typeface="Tw Cen MT" panose="020B0602020104020603" pitchFamily="34" charset="0"/>
            </a:endParaRP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C2547F60-5043-449B-BC8B-A5B1FAE00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171" y="2068498"/>
            <a:ext cx="4429957" cy="4518734"/>
          </a:xfrm>
          <a:ln w="19050">
            <a:solidFill>
              <a:srgbClr val="3FEA36"/>
            </a:solidFill>
            <a:prstDash val="solid"/>
          </a:ln>
        </p:spPr>
        <p:txBody>
          <a:bodyPr>
            <a:normAutofit fontScale="77500" lnSpcReduction="20000"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en-GB" sz="2400" b="1" dirty="0">
                <a:solidFill>
                  <a:srgbClr val="3FEA36"/>
                </a:solidFill>
                <a:latin typeface="Tw Cen MT" panose="020B0602020104020603" pitchFamily="34" charset="0"/>
              </a:rPr>
              <a:t>OBJECTIVE:</a:t>
            </a:r>
          </a:p>
          <a:p>
            <a:pPr lvl="0" algn="just">
              <a:lnSpc>
                <a:spcPct val="120000"/>
              </a:lnSpc>
            </a:pPr>
            <a:r>
              <a:rPr lang="en-GB" sz="2400" b="1" dirty="0">
                <a:solidFill>
                  <a:srgbClr val="3FEA36"/>
                </a:solidFill>
                <a:latin typeface="Tw Cen MT" panose="020B0602020104020603" pitchFamily="34" charset="0"/>
              </a:rPr>
              <a:t>Identify the </a:t>
            </a:r>
            <a:r>
              <a:rPr lang="en-GB" sz="2400" b="1" u="sng" dirty="0">
                <a:solidFill>
                  <a:srgbClr val="3FEA36"/>
                </a:solidFill>
                <a:latin typeface="Tw Cen MT" panose="020B0602020104020603" pitchFamily="34" charset="0"/>
              </a:rPr>
              <a:t>‘’rule’’ </a:t>
            </a:r>
            <a:r>
              <a:rPr lang="en-GB" sz="2400" b="1" dirty="0">
                <a:solidFill>
                  <a:srgbClr val="3FEA36"/>
                </a:solidFill>
                <a:latin typeface="Tw Cen MT" panose="020B0602020104020603" pitchFamily="34" charset="0"/>
              </a:rPr>
              <a:t>of a set of shapes, colours, numbers and objects to be able to complete a pattern.</a:t>
            </a:r>
          </a:p>
          <a:p>
            <a:pPr algn="just">
              <a:lnSpc>
                <a:spcPct val="120000"/>
              </a:lnSpc>
            </a:pPr>
            <a:r>
              <a:rPr lang="en-US" sz="2400" b="1" dirty="0">
                <a:solidFill>
                  <a:srgbClr val="FFC000"/>
                </a:solidFill>
                <a:latin typeface="Tw Cen MT" panose="020B0602020104020603" pitchFamily="34" charset="0"/>
              </a:rPr>
              <a:t>PATTERN are created when shapes, </a:t>
            </a:r>
            <a:r>
              <a:rPr lang="en-US" sz="2400" b="1" dirty="0" err="1">
                <a:solidFill>
                  <a:srgbClr val="FFC000"/>
                </a:solidFill>
                <a:latin typeface="Tw Cen MT" panose="020B0602020104020603" pitchFamily="34" charset="0"/>
              </a:rPr>
              <a:t>colours</a:t>
            </a:r>
            <a:r>
              <a:rPr lang="en-US" sz="2400" b="1" dirty="0">
                <a:solidFill>
                  <a:srgbClr val="FFC000"/>
                </a:solidFill>
                <a:latin typeface="Tw Cen MT" panose="020B0602020104020603" pitchFamily="34" charset="0"/>
              </a:rPr>
              <a:t>, numbers and other objects are arranged in a particular order and repeated over and over again.</a:t>
            </a:r>
            <a:endParaRPr lang="en-GB" sz="2400" b="1" dirty="0">
              <a:solidFill>
                <a:srgbClr val="FFC000"/>
              </a:solidFill>
              <a:latin typeface="Tw Cen MT" panose="020B0602020104020603" pitchFamily="34" charset="0"/>
            </a:endParaRPr>
          </a:p>
          <a:p>
            <a:pPr algn="just" fontAlgn="base">
              <a:lnSpc>
                <a:spcPct val="120000"/>
              </a:lnSpc>
            </a:pPr>
            <a:r>
              <a:rPr lang="en-GB" sz="2400" b="1" dirty="0">
                <a:solidFill>
                  <a:srgbClr val="FFC000"/>
                </a:solidFill>
                <a:latin typeface="Tw Cen MT" panose="020B0602020104020603" pitchFamily="34" charset="0"/>
              </a:rPr>
              <a:t>PATTERN are things that follows a </a:t>
            </a:r>
            <a:r>
              <a:rPr lang="en-GB" sz="2400" b="1" u="sng" dirty="0">
                <a:solidFill>
                  <a:srgbClr val="FFC000"/>
                </a:solidFill>
                <a:latin typeface="Tw Cen MT" panose="020B0602020104020603" pitchFamily="34" charset="0"/>
              </a:rPr>
              <a:t>‘’rule’’.</a:t>
            </a:r>
          </a:p>
          <a:p>
            <a:pPr algn="just" fontAlgn="base">
              <a:lnSpc>
                <a:spcPct val="120000"/>
              </a:lnSpc>
            </a:pPr>
            <a:r>
              <a:rPr lang="en-GB" sz="2400" b="1" dirty="0">
                <a:solidFill>
                  <a:srgbClr val="3FEA36"/>
                </a:solidFill>
                <a:latin typeface="Tw Cen MT" panose="020B0602020104020603" pitchFamily="34" charset="0"/>
              </a:rPr>
              <a:t>Create sample cards from the book on </a:t>
            </a:r>
            <a:r>
              <a:rPr lang="en-GB" sz="2400" b="1" dirty="0" err="1">
                <a:solidFill>
                  <a:srgbClr val="3FEA36"/>
                </a:solidFill>
                <a:latin typeface="Tw Cen MT" panose="020B0602020104020603" pitchFamily="34" charset="0"/>
              </a:rPr>
              <a:t>pg</a:t>
            </a:r>
            <a:r>
              <a:rPr lang="en-GB" sz="2400" b="1" dirty="0">
                <a:solidFill>
                  <a:srgbClr val="3FEA36"/>
                </a:solidFill>
                <a:latin typeface="Tw Cen MT" panose="020B0602020104020603" pitchFamily="34" charset="0"/>
              </a:rPr>
              <a:t> 65 &amp; 67 to make a Memory Game.</a:t>
            </a:r>
          </a:p>
          <a:p>
            <a:pPr marL="0" indent="0" fontAlgn="base">
              <a:buNone/>
            </a:pPr>
            <a:endParaRPr lang="en-GB" sz="2400" b="1" dirty="0">
              <a:solidFill>
                <a:schemeClr val="accent1">
                  <a:lumMod val="60000"/>
                  <a:lumOff val="40000"/>
                </a:schemeClr>
              </a:solidFill>
              <a:latin typeface="Tw Cen MT" panose="020B0602020104020603" pitchFamily="34" charset="0"/>
            </a:endParaRP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2EC2273F-7EEF-42AB-B13F-452D7BC4E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99970" y="2068497"/>
            <a:ext cx="3355758" cy="451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EC6D78-9FEE-4C29-A1EA-76A4E3B940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08937" y="7282767"/>
            <a:ext cx="487363" cy="487363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A40E9C2-06DA-4886-AB18-144CA86A245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87292" y="13503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2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7" name="CAMERA.WAV"/>
          </p:stSnd>
        </p:sndAc>
      </p:transition>
    </mc:Choice>
    <mc:Fallback xmlns="">
      <p:transition spd="slow" advClick="0" advTm="0">
        <p:fade/>
        <p:sndAc>
          <p:stSnd>
            <p:snd r:embed="rId10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3.4)">
                                      <p:cBhvr>
                                        <p:cTn id="13" dur="690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2054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018" y="177553"/>
            <a:ext cx="7029677" cy="1145220"/>
          </a:xfrm>
        </p:spPr>
        <p:txBody>
          <a:bodyPr>
            <a:noAutofit/>
          </a:bodyPr>
          <a:lstStyle/>
          <a:p>
            <a:pPr algn="ctr"/>
            <a:r>
              <a:rPr lang="en-US" sz="3600" u="sng" dirty="0">
                <a:solidFill>
                  <a:srgbClr val="3FEA36"/>
                </a:solidFill>
                <a:latin typeface="Tw Cen MT" panose="020B0602020104020603" pitchFamily="34" charset="0"/>
              </a:rPr>
              <a:t>‘</a:t>
            </a:r>
            <a:r>
              <a:rPr lang="en-US" sz="3600" b="1" u="sng" dirty="0">
                <a:solidFill>
                  <a:srgbClr val="3FEA36"/>
                </a:solidFill>
                <a:latin typeface="Tw Cen MT" panose="020B0602020104020603" pitchFamily="34" charset="0"/>
              </a:rPr>
              <a:t>PATTERN’ picture discussion </a:t>
            </a:r>
            <a:br>
              <a:rPr lang="en-US" sz="3600" b="1" u="sng" dirty="0">
                <a:solidFill>
                  <a:srgbClr val="3FEA36"/>
                </a:solidFill>
                <a:latin typeface="Tw Cen MT" panose="020B0602020104020603" pitchFamily="34" charset="0"/>
              </a:rPr>
            </a:br>
            <a:r>
              <a:rPr lang="en-US" sz="3600" b="1" u="sng" dirty="0">
                <a:solidFill>
                  <a:srgbClr val="3FEA36"/>
                </a:solidFill>
                <a:latin typeface="Tw Cen MT" panose="020B0602020104020603" pitchFamily="34" charset="0"/>
              </a:rPr>
              <a:t>on page 57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5A43C3-D283-48CE-9A35-B27368819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77197" y="1438182"/>
            <a:ext cx="4944860" cy="5242265"/>
          </a:xfrm>
          <a:ln>
            <a:solidFill>
              <a:srgbClr val="3FEA36"/>
            </a:solidFill>
            <a:prstDash val="solid"/>
          </a:ln>
        </p:spPr>
        <p:txBody>
          <a:bodyPr>
            <a:normAutofit fontScale="55000" lnSpcReduction="20000"/>
          </a:bodyPr>
          <a:lstStyle/>
          <a:p>
            <a:pPr lvl="0" algn="just"/>
            <a:r>
              <a:rPr lang="en-GB" sz="3200" b="1" dirty="0">
                <a:solidFill>
                  <a:srgbClr val="3FEA36"/>
                </a:solidFill>
                <a:latin typeface="Tw Cen MT" panose="020B0602020104020603" pitchFamily="34" charset="0"/>
              </a:rPr>
              <a:t>The little girl Anna and the little boy Tom are in front of the classroom. </a:t>
            </a:r>
          </a:p>
          <a:p>
            <a:pPr lvl="0"/>
            <a:r>
              <a:rPr lang="en-GB" sz="3200" b="1" dirty="0">
                <a:solidFill>
                  <a:srgbClr val="3FEA36"/>
                </a:solidFill>
                <a:latin typeface="Tw Cen MT" panose="020B0602020104020603" pitchFamily="34" charset="0"/>
              </a:rPr>
              <a:t>They are happy playing together.</a:t>
            </a:r>
            <a:endParaRPr lang="en-GB" sz="3200" dirty="0">
              <a:solidFill>
                <a:srgbClr val="3FEA36"/>
              </a:solidFill>
              <a:latin typeface="Tw Cen MT" panose="020B0602020104020603" pitchFamily="34" charset="0"/>
            </a:endParaRPr>
          </a:p>
          <a:p>
            <a:pPr lvl="0"/>
            <a:r>
              <a:rPr lang="en-GB" sz="3200" b="1" dirty="0">
                <a:solidFill>
                  <a:srgbClr val="3FEA36"/>
                </a:solidFill>
                <a:latin typeface="Tw Cen MT" panose="020B0602020104020603" pitchFamily="34" charset="0"/>
              </a:rPr>
              <a:t>I can see shape-cards on the table. They are playing a memory game.</a:t>
            </a:r>
            <a:endParaRPr lang="en-GB" sz="3200" dirty="0">
              <a:solidFill>
                <a:srgbClr val="3FEA36"/>
              </a:solidFill>
              <a:latin typeface="Tw Cen MT" panose="020B0602020104020603" pitchFamily="34" charset="0"/>
            </a:endParaRPr>
          </a:p>
          <a:p>
            <a:pPr lvl="0"/>
            <a:r>
              <a:rPr lang="en-GB" sz="3200" b="1" dirty="0">
                <a:solidFill>
                  <a:srgbClr val="FFC000"/>
                </a:solidFill>
                <a:latin typeface="Tw Cen MT" panose="020B0602020104020603" pitchFamily="34" charset="0"/>
              </a:rPr>
              <a:t>The 1</a:t>
            </a:r>
            <a:r>
              <a:rPr lang="en-GB" sz="3200" b="1" baseline="30000" dirty="0">
                <a:solidFill>
                  <a:srgbClr val="FFC000"/>
                </a:solidFill>
                <a:latin typeface="Tw Cen MT" panose="020B0602020104020603" pitchFamily="34" charset="0"/>
              </a:rPr>
              <a:t>st</a:t>
            </a:r>
            <a:r>
              <a:rPr lang="en-GB" sz="3200" b="1" dirty="0">
                <a:solidFill>
                  <a:srgbClr val="FFC000"/>
                </a:solidFill>
                <a:latin typeface="Tw Cen MT" panose="020B0602020104020603" pitchFamily="34" charset="0"/>
              </a:rPr>
              <a:t> shape is a red rectangle, the 2</a:t>
            </a:r>
            <a:r>
              <a:rPr lang="en-GB" sz="3200" b="1" baseline="30000" dirty="0">
                <a:solidFill>
                  <a:srgbClr val="FFC000"/>
                </a:solidFill>
                <a:latin typeface="Tw Cen MT" panose="020B0602020104020603" pitchFamily="34" charset="0"/>
              </a:rPr>
              <a:t>nd</a:t>
            </a:r>
            <a:r>
              <a:rPr lang="en-GB" sz="3200" b="1" dirty="0">
                <a:solidFill>
                  <a:srgbClr val="FFC000"/>
                </a:solidFill>
                <a:latin typeface="Tw Cen MT" panose="020B0602020104020603" pitchFamily="34" charset="0"/>
              </a:rPr>
              <a:t> shape is a green circle, the 3</a:t>
            </a:r>
            <a:r>
              <a:rPr lang="en-GB" sz="3200" b="1" baseline="30000" dirty="0">
                <a:solidFill>
                  <a:srgbClr val="FFC000"/>
                </a:solidFill>
                <a:latin typeface="Tw Cen MT" panose="020B0602020104020603" pitchFamily="34" charset="0"/>
              </a:rPr>
              <a:t>rd</a:t>
            </a:r>
            <a:r>
              <a:rPr lang="en-GB" sz="3200" b="1" dirty="0">
                <a:solidFill>
                  <a:srgbClr val="FFC000"/>
                </a:solidFill>
                <a:latin typeface="Tw Cen MT" panose="020B0602020104020603" pitchFamily="34" charset="0"/>
              </a:rPr>
              <a:t> shape is a red rectangle and the 4</a:t>
            </a:r>
            <a:r>
              <a:rPr lang="en-GB" sz="3200" b="1" baseline="30000" dirty="0">
                <a:solidFill>
                  <a:srgbClr val="FFC000"/>
                </a:solidFill>
                <a:latin typeface="Tw Cen MT" panose="020B0602020104020603" pitchFamily="34" charset="0"/>
              </a:rPr>
              <a:t>th</a:t>
            </a:r>
            <a:r>
              <a:rPr lang="en-GB" sz="3200" b="1" dirty="0">
                <a:solidFill>
                  <a:srgbClr val="FFC000"/>
                </a:solidFill>
                <a:latin typeface="Tw Cen MT" panose="020B0602020104020603" pitchFamily="34" charset="0"/>
              </a:rPr>
              <a:t> shape is a green circle.</a:t>
            </a:r>
            <a:endParaRPr lang="en-GB" sz="3200" dirty="0">
              <a:solidFill>
                <a:srgbClr val="FFC000"/>
              </a:solidFill>
              <a:latin typeface="Tw Cen MT" panose="020B0602020104020603" pitchFamily="34" charset="0"/>
            </a:endParaRPr>
          </a:p>
          <a:p>
            <a:pPr lvl="0"/>
            <a:r>
              <a:rPr lang="en-GB" sz="3200" b="1" dirty="0">
                <a:solidFill>
                  <a:srgbClr val="FFC000"/>
                </a:solidFill>
                <a:latin typeface="Tw Cen MT" panose="020B0602020104020603" pitchFamily="34" charset="0"/>
              </a:rPr>
              <a:t>The rule of the pattern is:- a red rectangle follows a green circle and a green circle follows a red rectangle.</a:t>
            </a:r>
            <a:endParaRPr lang="en-GB" sz="3200" dirty="0">
              <a:solidFill>
                <a:srgbClr val="FFC000"/>
              </a:solidFill>
              <a:latin typeface="Tw Cen MT" panose="020B0602020104020603" pitchFamily="34" charset="0"/>
            </a:endParaRPr>
          </a:p>
          <a:p>
            <a:pPr lvl="0"/>
            <a:r>
              <a:rPr lang="en-GB" sz="3200" b="1">
                <a:solidFill>
                  <a:srgbClr val="3FEA36"/>
                </a:solidFill>
                <a:latin typeface="Tw Cen MT" panose="020B0602020104020603" pitchFamily="34" charset="0"/>
              </a:rPr>
              <a:t>This </a:t>
            </a:r>
            <a:r>
              <a:rPr lang="en-GB" sz="3200" b="1" dirty="0">
                <a:solidFill>
                  <a:srgbClr val="3FEA36"/>
                </a:solidFill>
                <a:latin typeface="Tw Cen MT" panose="020B0602020104020603" pitchFamily="34" charset="0"/>
              </a:rPr>
              <a:t>is repeated over and over again.</a:t>
            </a:r>
            <a:endParaRPr lang="en-GB" sz="3200" dirty="0">
              <a:solidFill>
                <a:srgbClr val="3FEA36"/>
              </a:solidFill>
              <a:latin typeface="Tw Cen MT" panose="020B0602020104020603" pitchFamily="34" charset="0"/>
            </a:endParaRPr>
          </a:p>
          <a:p>
            <a:pPr lvl="0"/>
            <a:r>
              <a:rPr lang="en-GB" sz="3200" b="1" dirty="0">
                <a:solidFill>
                  <a:srgbClr val="3FEA36"/>
                </a:solidFill>
                <a:latin typeface="Tw Cen MT" panose="020B0602020104020603" pitchFamily="34" charset="0"/>
              </a:rPr>
              <a:t>This is called PATTERN – PATTERN are things that are arranged following a rule.</a:t>
            </a:r>
            <a:endParaRPr lang="en-GB" sz="3200" dirty="0">
              <a:solidFill>
                <a:srgbClr val="3FEA36"/>
              </a:solidFill>
              <a:latin typeface="Tw Cen MT" panose="020B0602020104020603" pitchFamily="34" charset="0"/>
            </a:endParaRPr>
          </a:p>
          <a:p>
            <a:r>
              <a:rPr lang="en-GB" sz="3200" b="1" dirty="0">
                <a:solidFill>
                  <a:srgbClr val="3FEA36"/>
                </a:solidFill>
                <a:latin typeface="Tw Cen MT" panose="020B0602020104020603" pitchFamily="34" charset="0"/>
              </a:rPr>
              <a:t>You can create your own memory game and play. For example you can cut and stick the pictures on </a:t>
            </a:r>
            <a:r>
              <a:rPr lang="en-GB" sz="3200" b="1" dirty="0" err="1">
                <a:solidFill>
                  <a:srgbClr val="3FEA36"/>
                </a:solidFill>
                <a:latin typeface="Tw Cen MT" panose="020B0602020104020603" pitchFamily="34" charset="0"/>
              </a:rPr>
              <a:t>pg</a:t>
            </a:r>
            <a:r>
              <a:rPr lang="en-GB" sz="3200" b="1" dirty="0">
                <a:solidFill>
                  <a:srgbClr val="3FEA36"/>
                </a:solidFill>
                <a:latin typeface="Tw Cen MT" panose="020B0602020104020603" pitchFamily="34" charset="0"/>
              </a:rPr>
              <a:t> 65 and 67. Stick them on cardboards to play with friends. </a:t>
            </a:r>
            <a:endParaRPr lang="en-GB" sz="3200" dirty="0">
              <a:solidFill>
                <a:srgbClr val="3FEA36"/>
              </a:solidFill>
              <a:latin typeface="Tw Cen MT" panose="020B0602020104020603" pitchFamily="34" charset="0"/>
            </a:endParaRPr>
          </a:p>
          <a:p>
            <a:pPr marL="0" indent="0" algn="ctr">
              <a:buNone/>
            </a:pPr>
            <a:endParaRPr lang="en-GB" sz="1700" dirty="0">
              <a:solidFill>
                <a:srgbClr val="FFFF00"/>
              </a:solidFill>
            </a:endParaRP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E0923D-D1D0-4335-A3AF-F7A56F0174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12292" y="7862437"/>
            <a:ext cx="487363" cy="48736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F75160-9F91-402D-9A70-67F2B0EDF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43" y="1438184"/>
            <a:ext cx="3559944" cy="524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2AF9607-2281-466D-8FD2-E3C1A5038FF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89132" y="-661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3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7" name="CAMERA.WAV"/>
          </p:stSnd>
        </p:sndAc>
      </p:transition>
    </mc:Choice>
    <mc:Fallback xmlns="">
      <p:transition spd="slow" advClick="0" advTm="0">
        <p:fade/>
        <p:sndAc>
          <p:stSnd>
            <p:snd r:embed="rId10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3.5)">
                                      <p:cBhvr>
                                        <p:cTn id="6" dur="868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1AEAAD6-EC6E-4785-8C77-C4B3D945E0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239304" y="7773129"/>
            <a:ext cx="487363" cy="48736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212EADE-D37F-4CDD-89DB-EBB9898E2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063" y="1899822"/>
            <a:ext cx="2778703" cy="495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583EAC1-69B2-4152-B734-D0225AD6D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3724" y="1887398"/>
            <a:ext cx="2778703" cy="495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83772FD-7E1A-4603-BFAA-5D42C3541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5383" y="1887399"/>
            <a:ext cx="2716554" cy="497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5E722E90-BED7-4777-84AF-9EE6FF0F5E70}"/>
              </a:ext>
            </a:extLst>
          </p:cNvPr>
          <p:cNvSpPr txBox="1">
            <a:spLocks/>
          </p:cNvSpPr>
          <p:nvPr/>
        </p:nvSpPr>
        <p:spPr>
          <a:xfrm>
            <a:off x="242063" y="1072090"/>
            <a:ext cx="2778704" cy="719931"/>
          </a:xfrm>
          <a:prstGeom prst="rect">
            <a:avLst/>
          </a:prstGeom>
          <a:ln>
            <a:solidFill>
              <a:srgbClr val="3FEA36"/>
            </a:solidFill>
            <a:prstDash val="solid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 err="1">
                <a:solidFill>
                  <a:srgbClr val="3FEA36"/>
                </a:solidFill>
              </a:rPr>
              <a:t>Pg</a:t>
            </a:r>
            <a:r>
              <a:rPr lang="en-GB" sz="1600" b="1" dirty="0">
                <a:solidFill>
                  <a:srgbClr val="3FEA36"/>
                </a:solidFill>
              </a:rPr>
              <a:t> 58</a:t>
            </a:r>
          </a:p>
          <a:p>
            <a:pPr algn="ctr"/>
            <a:r>
              <a:rPr lang="en-GB" sz="1600" b="1" dirty="0">
                <a:solidFill>
                  <a:srgbClr val="3FEA36"/>
                </a:solidFill>
              </a:rPr>
              <a:t> Q 13 ( a , b , c &amp; d )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B07346D9-4FAC-4504-9450-AFA89247B806}"/>
              </a:ext>
            </a:extLst>
          </p:cNvPr>
          <p:cNvSpPr txBox="1">
            <a:spLocks/>
          </p:cNvSpPr>
          <p:nvPr/>
        </p:nvSpPr>
        <p:spPr>
          <a:xfrm>
            <a:off x="6185383" y="1108093"/>
            <a:ext cx="2716554" cy="719931"/>
          </a:xfrm>
          <a:prstGeom prst="rect">
            <a:avLst/>
          </a:prstGeom>
          <a:ln>
            <a:solidFill>
              <a:srgbClr val="3FEA36"/>
            </a:solidFill>
            <a:prstDash val="solid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 err="1">
                <a:solidFill>
                  <a:srgbClr val="3FEA36"/>
                </a:solidFill>
              </a:rPr>
              <a:t>Pg</a:t>
            </a:r>
            <a:r>
              <a:rPr lang="en-GB" sz="1600" b="1" dirty="0">
                <a:solidFill>
                  <a:srgbClr val="3FEA36"/>
                </a:solidFill>
              </a:rPr>
              <a:t> 60</a:t>
            </a:r>
          </a:p>
          <a:p>
            <a:pPr algn="ctr"/>
            <a:r>
              <a:rPr lang="en-GB" sz="1600" b="1" dirty="0">
                <a:solidFill>
                  <a:srgbClr val="3FEA36"/>
                </a:solidFill>
              </a:rPr>
              <a:t> Q 15 ( a , b &amp; c )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F3A7B48-F2AF-498D-90B7-764BC81FA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63" y="140602"/>
            <a:ext cx="7490387" cy="693899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u="sng" dirty="0">
                <a:solidFill>
                  <a:srgbClr val="FFC000"/>
                </a:solidFill>
                <a:latin typeface="Tw Cen MT" panose="020B0602020104020603" pitchFamily="34" charset="0"/>
              </a:rPr>
              <a:t> </a:t>
            </a:r>
            <a:r>
              <a:rPr lang="en-GB" sz="3600" b="1" u="sng" dirty="0" smtClean="0">
                <a:solidFill>
                  <a:srgbClr val="FFC000"/>
                </a:solidFill>
                <a:latin typeface="Tw Cen MT" panose="020B0602020104020603" pitchFamily="34" charset="0"/>
              </a:rPr>
              <a:t>HOMEWORK </a:t>
            </a:r>
            <a:r>
              <a:rPr lang="en-GB" sz="3600" b="1" u="sng" dirty="0">
                <a:solidFill>
                  <a:srgbClr val="FFC000"/>
                </a:solidFill>
                <a:latin typeface="Tw Cen MT" panose="020B0602020104020603" pitchFamily="34" charset="0"/>
              </a:rPr>
              <a:t>Questions to </a:t>
            </a:r>
            <a:r>
              <a:rPr lang="en-GB" sz="3600" b="1" u="sng">
                <a:solidFill>
                  <a:srgbClr val="FFC000"/>
                </a:solidFill>
                <a:latin typeface="Tw Cen MT" panose="020B0602020104020603" pitchFamily="34" charset="0"/>
              </a:rPr>
              <a:t>be </a:t>
            </a:r>
            <a:r>
              <a:rPr lang="en-GB" sz="3600" b="1" u="sng" smtClean="0">
                <a:solidFill>
                  <a:srgbClr val="FFC000"/>
                </a:solidFill>
                <a:latin typeface="Tw Cen MT" panose="020B0602020104020603" pitchFamily="34" charset="0"/>
              </a:rPr>
              <a:t>attempted</a:t>
            </a:r>
            <a:br>
              <a:rPr lang="en-GB" sz="3600" b="1" u="sng" smtClean="0">
                <a:solidFill>
                  <a:srgbClr val="FFC000"/>
                </a:solidFill>
                <a:latin typeface="Tw Cen MT" panose="020B0602020104020603" pitchFamily="34" charset="0"/>
              </a:rPr>
            </a:br>
            <a:r>
              <a:rPr lang="en-GB" sz="3600" b="1" u="sng" smtClean="0">
                <a:solidFill>
                  <a:srgbClr val="FFC000"/>
                </a:solidFill>
                <a:latin typeface="Tw Cen MT" panose="020B0602020104020603" pitchFamily="34" charset="0"/>
              </a:rPr>
              <a:t> </a:t>
            </a:r>
            <a:endParaRPr lang="en-GB" sz="3600" b="1" u="sng" dirty="0">
              <a:solidFill>
                <a:srgbClr val="FFC000"/>
              </a:solidFill>
              <a:latin typeface="Tw Cen MT" panose="020B0602020104020603" pitchFamily="34" charset="0"/>
            </a:endParaRP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53B3D396-BA82-4C4F-A081-315AB529ACEE}"/>
              </a:ext>
            </a:extLst>
          </p:cNvPr>
          <p:cNvSpPr txBox="1">
            <a:spLocks/>
          </p:cNvSpPr>
          <p:nvPr/>
        </p:nvSpPr>
        <p:spPr>
          <a:xfrm>
            <a:off x="3199814" y="1073567"/>
            <a:ext cx="2778704" cy="719931"/>
          </a:xfrm>
          <a:prstGeom prst="rect">
            <a:avLst/>
          </a:prstGeom>
          <a:ln>
            <a:solidFill>
              <a:srgbClr val="3FEA36"/>
            </a:solidFill>
            <a:prstDash val="solid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 err="1">
                <a:solidFill>
                  <a:srgbClr val="3FEA36"/>
                </a:solidFill>
              </a:rPr>
              <a:t>Pg</a:t>
            </a:r>
            <a:r>
              <a:rPr lang="en-GB" sz="1600" b="1" dirty="0">
                <a:solidFill>
                  <a:srgbClr val="3FEA36"/>
                </a:solidFill>
              </a:rPr>
              <a:t> 59</a:t>
            </a:r>
          </a:p>
          <a:p>
            <a:pPr algn="ctr"/>
            <a:r>
              <a:rPr lang="en-GB" sz="1600" b="1" dirty="0">
                <a:solidFill>
                  <a:srgbClr val="3FEA36"/>
                </a:solidFill>
              </a:rPr>
              <a:t> Q 14 ( a , b , c &amp; d )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2BFD0C0-FABF-4261-91EF-EDAD66FD10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82117" y="-767943"/>
            <a:ext cx="487363" cy="487363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8918112-34E6-4E40-9EBB-98E66A7AA3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4030" y="-750011"/>
            <a:ext cx="487363" cy="487363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E3B006A-41A2-4E16-9843-8E2632F45B9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898301" y="-774395"/>
            <a:ext cx="487363" cy="487363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AF49AB9-0C6A-4C41-B3F0-DEFC8843E07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445830" y="-743559"/>
            <a:ext cx="487363" cy="487363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6F77954-D9F0-4DD4-AA8F-2DB0F1A4817D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637630" y="-7291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1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15" name="CAMERA.WAV"/>
          </p:stSnd>
        </p:sndAc>
      </p:transition>
    </mc:Choice>
    <mc:Fallback xmlns="">
      <p:transition spd="slow" advClick="0" advTm="0">
        <p:fade/>
        <p:sndAc>
          <p:stSnd>
            <p:snd r:embed="rId20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EA3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EA3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2.66)">
                                      <p:cBhvr>
                                        <p:cTn id="31" dur="641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4194"/>
                            </p:stCondLst>
                            <p:childTnLst>
                              <p:par>
                                <p:cTn id="3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2.85)">
                                      <p:cBhvr>
                                        <p:cTn id="34" dur="359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186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2.62)">
                                      <p:cBhvr>
                                        <p:cTn id="37" dur="331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3322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4.23)">
                                      <p:cBhvr>
                                        <p:cTn id="40" dur="330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6398"/>
                            </p:stCondLst>
                            <p:childTnLst>
                              <p:par>
                                <p:cTn id="4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3.55)">
                                      <p:cBhvr>
                                        <p:cTn id="43" dur="1029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D4C31-88BF-430B-8888-DD0CCE14A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96" y="140602"/>
            <a:ext cx="7519388" cy="693899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u="sng" dirty="0">
                <a:solidFill>
                  <a:srgbClr val="FFC000"/>
                </a:solidFill>
                <a:latin typeface="Tw Cen MT" panose="020B0602020104020603" pitchFamily="34" charset="0"/>
              </a:rPr>
              <a:t> </a:t>
            </a:r>
            <a:r>
              <a:rPr lang="en-GB" sz="3600" b="1" u="sng" dirty="0" smtClean="0">
                <a:solidFill>
                  <a:srgbClr val="FFC000"/>
                </a:solidFill>
                <a:latin typeface="Tw Cen MT" panose="020B0602020104020603" pitchFamily="34" charset="0"/>
              </a:rPr>
              <a:t>HOMEWORK </a:t>
            </a:r>
            <a:r>
              <a:rPr lang="en-GB" sz="3600" b="1" u="sng" dirty="0">
                <a:solidFill>
                  <a:srgbClr val="FFC000"/>
                </a:solidFill>
                <a:latin typeface="Tw Cen MT" panose="020B0602020104020603" pitchFamily="34" charset="0"/>
              </a:rPr>
              <a:t>Questions to be attempted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8AAC1-BF0D-48FB-9A35-1B7AE6959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B62DF1B-D0EC-4266-82B1-D550B9B0E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673743" y="3502814"/>
            <a:ext cx="1434776" cy="172379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B2CCE8A-AFB1-4BCD-A13D-867C57CF27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3D4A2BD7-61D8-4798-A58C-9D25A83DC2E6}"/>
              </a:ext>
            </a:extLst>
          </p:cNvPr>
          <p:cNvSpPr txBox="1">
            <a:spLocks/>
          </p:cNvSpPr>
          <p:nvPr/>
        </p:nvSpPr>
        <p:spPr>
          <a:xfrm>
            <a:off x="6227233" y="1145219"/>
            <a:ext cx="2756969" cy="616419"/>
          </a:xfrm>
          <a:prstGeom prst="rect">
            <a:avLst/>
          </a:prstGeom>
          <a:ln>
            <a:solidFill>
              <a:srgbClr val="3FEA36"/>
            </a:solidFill>
            <a:prstDash val="solid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 err="1">
                <a:solidFill>
                  <a:srgbClr val="3FEA36"/>
                </a:solidFill>
              </a:rPr>
              <a:t>Pg</a:t>
            </a:r>
            <a:r>
              <a:rPr lang="en-GB" sz="1600" b="1" dirty="0">
                <a:solidFill>
                  <a:srgbClr val="3FEA36"/>
                </a:solidFill>
              </a:rPr>
              <a:t> 63</a:t>
            </a:r>
          </a:p>
          <a:p>
            <a:pPr algn="ctr"/>
            <a:r>
              <a:rPr lang="en-GB" sz="1600" b="1" dirty="0">
                <a:solidFill>
                  <a:srgbClr val="3FEA36"/>
                </a:solidFill>
              </a:rPr>
              <a:t> Q 5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ED1A67E0-087A-4971-9F33-11042DA3CB5C}"/>
              </a:ext>
            </a:extLst>
          </p:cNvPr>
          <p:cNvSpPr txBox="1">
            <a:spLocks/>
          </p:cNvSpPr>
          <p:nvPr/>
        </p:nvSpPr>
        <p:spPr>
          <a:xfrm>
            <a:off x="3228773" y="1145219"/>
            <a:ext cx="2802868" cy="621437"/>
          </a:xfrm>
          <a:prstGeom prst="rect">
            <a:avLst/>
          </a:prstGeom>
          <a:ln>
            <a:solidFill>
              <a:srgbClr val="3FEA36"/>
            </a:solidFill>
            <a:prstDash val="solid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 err="1">
                <a:solidFill>
                  <a:srgbClr val="3FEA36"/>
                </a:solidFill>
              </a:rPr>
              <a:t>Pg</a:t>
            </a:r>
            <a:r>
              <a:rPr lang="en-GB" sz="1600" b="1" dirty="0">
                <a:solidFill>
                  <a:srgbClr val="3FEA36"/>
                </a:solidFill>
              </a:rPr>
              <a:t> 62</a:t>
            </a:r>
          </a:p>
          <a:p>
            <a:pPr algn="ctr"/>
            <a:r>
              <a:rPr lang="en-GB" sz="1600" b="1" dirty="0">
                <a:solidFill>
                  <a:srgbClr val="3FEA36"/>
                </a:solidFill>
              </a:rPr>
              <a:t>Q 2 , 3 &amp; 4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D040A086-13A7-46F3-B7FF-273AA47450F1}"/>
              </a:ext>
            </a:extLst>
          </p:cNvPr>
          <p:cNvSpPr txBox="1">
            <a:spLocks/>
          </p:cNvSpPr>
          <p:nvPr/>
        </p:nvSpPr>
        <p:spPr>
          <a:xfrm>
            <a:off x="159796" y="1155573"/>
            <a:ext cx="2873384" cy="616419"/>
          </a:xfrm>
          <a:prstGeom prst="rect">
            <a:avLst/>
          </a:prstGeom>
          <a:ln>
            <a:solidFill>
              <a:srgbClr val="3FEA36"/>
            </a:solidFill>
            <a:prstDash val="solid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 err="1">
                <a:solidFill>
                  <a:srgbClr val="3FEA36"/>
                </a:solidFill>
              </a:rPr>
              <a:t>Pg</a:t>
            </a:r>
            <a:r>
              <a:rPr lang="en-GB" sz="1600" b="1" dirty="0">
                <a:solidFill>
                  <a:srgbClr val="3FEA36"/>
                </a:solidFill>
              </a:rPr>
              <a:t> 61</a:t>
            </a:r>
          </a:p>
          <a:p>
            <a:pPr algn="ctr"/>
            <a:r>
              <a:rPr lang="en-GB" sz="1600" b="1" dirty="0">
                <a:solidFill>
                  <a:srgbClr val="3FEA36"/>
                </a:solidFill>
              </a:rPr>
              <a:t> Q 1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9C6B8DF-1DA0-44BC-9474-6B700FA53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797" y="1882065"/>
            <a:ext cx="2891295" cy="497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4B89A28-26F6-4B78-8F24-463679D2D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8771" y="1882064"/>
            <a:ext cx="2802870" cy="497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7D5CA32A-B06F-4FD4-821C-4A3BFC4F4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7232" y="1882064"/>
            <a:ext cx="2756971" cy="492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CC6038A-E615-4E67-8A11-D6FF1787CB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91131" y="-5021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1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  <p:sndAc>
          <p:stSnd>
            <p:snd r:embed="rId4" name="CAMERA.WAV"/>
          </p:stSnd>
        </p:sndAc>
      </p:transition>
    </mc:Choice>
    <mc:Fallback xmlns="">
      <p:transition spd="slow" advClick="0" advTm="0">
        <p:fade/>
        <p:sndAc>
          <p:stSnd>
            <p:snd r:embed="rId9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3.15)">
                                      <p:cBhvr>
                                        <p:cTn id="6" dur="418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EA3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EA3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1640</TotalTime>
  <Words>310</Words>
  <Application>Microsoft Office PowerPoint</Application>
  <PresentationFormat>On-screen Show (4:3)</PresentationFormat>
  <Paragraphs>33</Paragraphs>
  <Slides>4</Slides>
  <Notes>3</Notes>
  <HiddenSlides>0</HiddenSlides>
  <MMClips>11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Tw Cen MT</vt:lpstr>
      <vt:lpstr>Wingdings 3</vt:lpstr>
      <vt:lpstr>Ion</vt:lpstr>
      <vt:lpstr>Northlands and Sunfield City School Grade 1– Mathematics – PATTERN pg 57 - 67  Week 7 prepared by Miss Sweetie ( END OF MATHEMATICS GRADE 1 PART 1 )</vt:lpstr>
      <vt:lpstr>‘PATTERN’ picture discussion  on page 57</vt:lpstr>
      <vt:lpstr> HOMEWORK Questions to be attempted  </vt:lpstr>
      <vt:lpstr> HOMEWORK Questions to be attempted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1– Mathematics – TIME pg 50-56  Week 6 prepared by Miss Sweetie</dc:title>
  <dc:creator>Jen Gun</dc:creator>
  <cp:lastModifiedBy>Windows User</cp:lastModifiedBy>
  <cp:revision>154</cp:revision>
  <dcterms:created xsi:type="dcterms:W3CDTF">2020-04-23T03:12:07Z</dcterms:created>
  <dcterms:modified xsi:type="dcterms:W3CDTF">2020-05-04T09:38:04Z</dcterms:modified>
</cp:coreProperties>
</file>