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6604" r:id="rId1"/>
  </p:sldMasterIdLst>
  <p:notesMasterIdLst>
    <p:notesMasterId r:id="rId6"/>
  </p:notesMasterIdLst>
  <p:sldIdLst>
    <p:sldId id="257" r:id="rId2"/>
    <p:sldId id="262" r:id="rId3"/>
    <p:sldId id="259" r:id="rId4"/>
    <p:sldId id="261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EA36"/>
    <a:srgbClr val="D0EA36"/>
    <a:srgbClr val="FF3300"/>
    <a:srgbClr val="FB6FB5"/>
    <a:srgbClr val="FF00FF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37" autoAdjust="0"/>
    <p:restoredTop sz="95220" autoAdjust="0"/>
  </p:normalViewPr>
  <p:slideViewPr>
    <p:cSldViewPr snapToGrid="0">
      <p:cViewPr varScale="1">
        <p:scale>
          <a:sx n="88" d="100"/>
          <a:sy n="88" d="100"/>
        </p:scale>
        <p:origin x="175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58BFEE-89B2-45EB-A088-E2681872B772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DB28FB-0704-47FD-BBC9-A87ADDCD53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662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DB28FB-0704-47FD-BBC9-A87ADDCD53F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18539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DB28FB-0704-47FD-BBC9-A87ADDCD53F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1077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DB28FB-0704-47FD-BBC9-A87ADDCD53F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5764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5132" y="2059012"/>
            <a:ext cx="9146751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19" y="2166365"/>
            <a:ext cx="8603674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970315"/>
            <a:ext cx="6858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917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vortex dir="u"/>
        <p:sndAc>
          <p:stSnd>
            <p:snd r:embed="rId1" name="CHIMES.WAV"/>
          </p:stSnd>
        </p:sndAc>
      </p:transition>
    </mc:Choice>
    <mc:Fallback xmlns="">
      <p:transition spd="slow" advClick="0" advTm="0">
        <p:fade/>
        <p:sndAc>
          <p:stSnd>
            <p:snd r:embed="rId3" name="CHIMES.WAV"/>
          </p:stSnd>
        </p:sndAc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168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vortex dir="u"/>
        <p:sndAc>
          <p:stSnd>
            <p:snd r:embed="rId1" name="CHIMES.WAV"/>
          </p:stSnd>
        </p:sndAc>
      </p:transition>
    </mc:Choice>
    <mc:Fallback xmlns="">
      <p:transition spd="slow" advClick="0" advTm="0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5132" y="2059012"/>
            <a:ext cx="9146751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893" y="2208879"/>
            <a:ext cx="78867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4893" y="3984400"/>
            <a:ext cx="78867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2718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vortex dir="u"/>
        <p:sndAc>
          <p:stSnd>
            <p:snd r:embed="rId1" name="CHIMES.WAV"/>
          </p:stSnd>
        </p:sndAc>
      </p:transition>
    </mc:Choice>
    <mc:Fallback xmlns="">
      <p:transition spd="slow" advClick="0" advTm="0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797" y="2011680"/>
            <a:ext cx="365760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2011680"/>
            <a:ext cx="365760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773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vortex dir="u"/>
        <p:sndAc>
          <p:stSnd>
            <p:snd r:embed="rId1" name="CHIMES.WAV"/>
          </p:stSnd>
        </p:sndAc>
      </p:transition>
    </mc:Choice>
    <mc:Fallback xmlns="">
      <p:transition spd="slow" advClick="0" advTm="0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913470"/>
            <a:ext cx="365760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656566"/>
            <a:ext cx="365760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428" y="1913470"/>
            <a:ext cx="365760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00428" y="2656564"/>
            <a:ext cx="365760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81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vortex dir="u"/>
        <p:sndAc>
          <p:stSnd>
            <p:snd r:embed="rId1" name="CHIMES.WAV"/>
          </p:stSnd>
        </p:sndAc>
      </p:transition>
    </mc:Choice>
    <mc:Fallback xmlns="">
      <p:transition spd="slow" advClick="0" advTm="0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801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vortex dir="u"/>
        <p:sndAc>
          <p:stSnd>
            <p:snd r:embed="rId1" name="CHIMES.WAV"/>
          </p:stSnd>
        </p:sndAc>
      </p:transition>
    </mc:Choice>
    <mc:Fallback xmlns="">
      <p:transition spd="slow" advClick="0" advTm="0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623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vortex dir="u"/>
        <p:sndAc>
          <p:stSnd>
            <p:snd r:embed="rId1" name="CHIMES.WAV"/>
          </p:stSnd>
        </p:sndAc>
      </p:transition>
    </mc:Choice>
    <mc:Fallback xmlns="">
      <p:transition spd="slow" advClick="0" advTm="0">
        <p:fade/>
        <p:sndAc>
          <p:stSnd>
            <p:snd r:embed="rId3" name="CHIMES.WAV"/>
          </p:stSnd>
        </p:sndAc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48840"/>
            <a:ext cx="4572000" cy="38404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92568" y="2147487"/>
            <a:ext cx="256032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823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vortex dir="u"/>
        <p:sndAc>
          <p:stSnd>
            <p:snd r:embed="rId1" name="CHIMES.WAV"/>
          </p:stSnd>
        </p:sndAc>
      </p:transition>
    </mc:Choice>
    <mc:Fallback xmlns="">
      <p:transition spd="slow" advClick="0" advTm="0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0" y="2211494"/>
            <a:ext cx="4754880" cy="384048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85351" y="2150621"/>
            <a:ext cx="256032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448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vortex dir="u"/>
        <p:sndAc>
          <p:stSnd>
            <p:snd r:embed="rId1" name="CHIMES.WAV"/>
          </p:stSnd>
        </p:sndAc>
      </p:transition>
    </mc:Choice>
    <mc:Fallback xmlns="">
      <p:transition spd="slow" advClick="0" advTm="0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759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vortex dir="u"/>
        <p:sndAc>
          <p:stSnd>
            <p:snd r:embed="rId1" name="CHIMES.WAV"/>
          </p:stSnd>
        </p:sndAc>
      </p:transition>
    </mc:Choice>
    <mc:Fallback xmlns="">
      <p:transition spd="slow" advClick="0" advTm="0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764484" y="0"/>
            <a:ext cx="20574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468" y="609600"/>
            <a:ext cx="1801785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609600"/>
            <a:ext cx="5979968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422855"/>
            <a:ext cx="2057397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4/27/2020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32102" y="6422855"/>
            <a:ext cx="320975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4787" y="6422855"/>
            <a:ext cx="659819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326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vortex dir="u"/>
        <p:sndAc>
          <p:stSnd>
            <p:snd r:embed="rId1" name="CHIMES.WAV"/>
          </p:stSnd>
        </p:sndAc>
      </p:transition>
    </mc:Choice>
    <mc:Fallback xmlns="">
      <p:transition spd="slow" advClick="0" advTm="0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14352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4352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5967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175966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7785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27785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746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vortex dir="u"/>
        <p:sndAc>
          <p:stSnd>
            <p:snd r:embed="rId1" name="CHIMES.WAV"/>
          </p:stSnd>
        </p:sndAc>
      </p:transition>
    </mc:Choice>
    <mc:Fallback xmlns="">
      <p:transition spd="slow" advClick="0" advTm="0">
        <p:fade/>
        <p:sndAc>
          <p:stSnd>
            <p:snd r:embed="rId3" name="CHIMES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audio" Target="../media/audio1.wav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62" y="176109"/>
            <a:ext cx="9141714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019" y="284176"/>
            <a:ext cx="777240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019" y="2011680"/>
            <a:ext cx="777240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557" y="6422855"/>
            <a:ext cx="2595043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91000" y="6422855"/>
            <a:ext cx="40606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65139" y="6422855"/>
            <a:ext cx="709698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8759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6605" r:id="rId1"/>
    <p:sldLayoutId id="2147486606" r:id="rId2"/>
    <p:sldLayoutId id="2147486607" r:id="rId3"/>
    <p:sldLayoutId id="2147486608" r:id="rId4"/>
    <p:sldLayoutId id="2147486609" r:id="rId5"/>
    <p:sldLayoutId id="2147486610" r:id="rId6"/>
    <p:sldLayoutId id="2147486611" r:id="rId7"/>
    <p:sldLayoutId id="2147486612" r:id="rId8"/>
    <p:sldLayoutId id="2147486613" r:id="rId9"/>
    <p:sldLayoutId id="2147486614" r:id="rId10"/>
    <p:sldLayoutId id="2147486615" r:id="rId11"/>
    <p:sldLayoutId id="2147486616" r:id="rId12"/>
  </p:sldLayoutIdLst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vortex dir="u"/>
        <p:sndAc>
          <p:stSnd>
            <p:snd r:embed="rId14" name="CHIMES.WAV"/>
          </p:stSnd>
        </p:sndAc>
      </p:transition>
    </mc:Choice>
    <mc:Fallback xmlns="">
      <p:transition spd="slow" advClick="0" advTm="0">
        <p:fade/>
        <p:sndAc>
          <p:stSnd>
            <p:snd r:embed="rId15" name="CHIMES.WAV"/>
          </p:stSnd>
        </p:sndAc>
      </p:transition>
    </mc:Fallback>
  </mc:AlternateConten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microsoft.com/office/2007/relationships/media" Target="../media/media2.m4a"/><Relationship Id="rId7" Type="http://schemas.openxmlformats.org/officeDocument/2006/relationships/audio" Target="../media/audio1.wav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10" Type="http://schemas.openxmlformats.org/officeDocument/2006/relationships/audio" Target="../media/audio1.wav"/><Relationship Id="rId4" Type="http://schemas.openxmlformats.org/officeDocument/2006/relationships/audio" Target="../media/media2.m4a"/><Relationship Id="rId9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4.m4a"/><Relationship Id="rId7" Type="http://schemas.openxmlformats.org/officeDocument/2006/relationships/audio" Target="../media/audio1.wav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4.xml"/><Relationship Id="rId10" Type="http://schemas.openxmlformats.org/officeDocument/2006/relationships/audio" Target="../media/audio1.wav"/><Relationship Id="rId4" Type="http://schemas.openxmlformats.org/officeDocument/2006/relationships/audio" Target="../media/media4.m4a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microsoft.com/office/2007/relationships/media" Target="../media/media6.m4a"/><Relationship Id="rId7" Type="http://schemas.openxmlformats.org/officeDocument/2006/relationships/audio" Target="../media/audio1.wav"/><Relationship Id="rId12" Type="http://schemas.openxmlformats.org/officeDocument/2006/relationships/audio" Target="../media/audio1.wav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4.xml"/><Relationship Id="rId10" Type="http://schemas.openxmlformats.org/officeDocument/2006/relationships/image" Target="../media/image7.jpg"/><Relationship Id="rId4" Type="http://schemas.openxmlformats.org/officeDocument/2006/relationships/audio" Target="../media/media6.m4a"/><Relationship Id="rId9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0.jpe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audio" Target="../media/audio1.wav"/><Relationship Id="rId9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677" y="270769"/>
            <a:ext cx="8788892" cy="1460377"/>
          </a:xfrm>
          <a:ln w="28575">
            <a:solidFill>
              <a:srgbClr val="00B0F0"/>
            </a:solidFill>
            <a:prstDash val="dashDot"/>
          </a:ln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800" b="1" u="sng" dirty="0">
                <a:solidFill>
                  <a:srgbClr val="00B0F0"/>
                </a:solidFill>
                <a:latin typeface="Tw Cen MT" panose="020B0602020104020603" pitchFamily="34" charset="0"/>
              </a:rPr>
              <a:t>Northlands and </a:t>
            </a:r>
            <a:r>
              <a:rPr lang="en-US" sz="2800" b="1" u="sng" dirty="0" err="1">
                <a:solidFill>
                  <a:srgbClr val="00B0F0"/>
                </a:solidFill>
                <a:latin typeface="Tw Cen MT" panose="020B0602020104020603" pitchFamily="34" charset="0"/>
              </a:rPr>
              <a:t>Sunfield</a:t>
            </a:r>
            <a:r>
              <a:rPr lang="en-US" sz="2800" b="1" u="sng" dirty="0">
                <a:solidFill>
                  <a:srgbClr val="00B0F0"/>
                </a:solidFill>
                <a:latin typeface="Tw Cen MT" panose="020B0602020104020603" pitchFamily="34" charset="0"/>
              </a:rPr>
              <a:t> City School</a:t>
            </a:r>
            <a:br>
              <a:rPr lang="en-US" sz="2800" b="1" u="sng" dirty="0">
                <a:solidFill>
                  <a:srgbClr val="00B0F0"/>
                </a:solidFill>
                <a:latin typeface="Tw Cen MT" panose="020B0602020104020603" pitchFamily="34" charset="0"/>
              </a:rPr>
            </a:br>
            <a:r>
              <a:rPr lang="en-US" sz="2800" b="1" u="sng" dirty="0">
                <a:solidFill>
                  <a:srgbClr val="00B0F0"/>
                </a:solidFill>
                <a:latin typeface="Tw Cen MT" panose="020B0602020104020603" pitchFamily="34" charset="0"/>
              </a:rPr>
              <a:t>Grade 1– Mathematics – TIME </a:t>
            </a:r>
            <a:r>
              <a:rPr lang="en-US" sz="2800" b="1" u="sng" dirty="0" err="1">
                <a:solidFill>
                  <a:srgbClr val="00B0F0"/>
                </a:solidFill>
                <a:latin typeface="Tw Cen MT" panose="020B0602020104020603" pitchFamily="34" charset="0"/>
              </a:rPr>
              <a:t>pg</a:t>
            </a:r>
            <a:r>
              <a:rPr lang="en-US" sz="2800" b="1" u="sng" dirty="0">
                <a:solidFill>
                  <a:srgbClr val="00B0F0"/>
                </a:solidFill>
                <a:latin typeface="Tw Cen MT" panose="020B0602020104020603" pitchFamily="34" charset="0"/>
              </a:rPr>
              <a:t> 50-56 </a:t>
            </a:r>
            <a:br>
              <a:rPr lang="en-US" sz="2800" b="1" u="sng" dirty="0">
                <a:solidFill>
                  <a:srgbClr val="00B0F0"/>
                </a:solidFill>
                <a:latin typeface="Tw Cen MT" panose="020B0602020104020603" pitchFamily="34" charset="0"/>
              </a:rPr>
            </a:br>
            <a:r>
              <a:rPr lang="en-US" sz="2800" b="1" u="sng" dirty="0">
                <a:solidFill>
                  <a:srgbClr val="00B0F0"/>
                </a:solidFill>
                <a:latin typeface="Tw Cen MT" panose="020B0602020104020603" pitchFamily="34" charset="0"/>
              </a:rPr>
              <a:t>Week 6 prepared by Miss Sweetie</a:t>
            </a:r>
          </a:p>
        </p:txBody>
      </p:sp>
      <p:sp>
        <p:nvSpPr>
          <p:cNvPr id="2054" name="Content Placeholder 2053">
            <a:extLst>
              <a:ext uri="{FF2B5EF4-FFF2-40B4-BE49-F238E27FC236}">
                <a16:creationId xmlns:a16="http://schemas.microsoft.com/office/drawing/2014/main" id="{C2547F60-5043-449B-BC8B-A5B1FAE00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351" y="2068497"/>
            <a:ext cx="4714044" cy="4518733"/>
          </a:xfrm>
          <a:ln w="19050">
            <a:solidFill>
              <a:srgbClr val="FB6FB5"/>
            </a:solidFill>
            <a:prstDash val="dashDot"/>
          </a:ln>
        </p:spPr>
        <p:txBody>
          <a:bodyPr>
            <a:normAutofit lnSpcReduction="10000"/>
          </a:bodyPr>
          <a:lstStyle/>
          <a:p>
            <a:pPr marL="0" indent="0" fontAlgn="base">
              <a:buNone/>
            </a:pPr>
            <a:endParaRPr lang="en-GB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0" indent="0" fontAlgn="base">
              <a:buNone/>
            </a:pPr>
            <a:r>
              <a:rPr lang="en-GB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w Cen MT" panose="020B0602020104020603" pitchFamily="34" charset="0"/>
              </a:rPr>
              <a:t>OBJECTIVE:</a:t>
            </a:r>
          </a:p>
          <a:p>
            <a:pPr fontAlgn="base"/>
            <a:r>
              <a:rPr lang="en-GB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w Cen MT" panose="020B0602020104020603" pitchFamily="34" charset="0"/>
              </a:rPr>
              <a:t>Recognise and identify the numerals 6 , 7 and 8</a:t>
            </a:r>
          </a:p>
          <a:p>
            <a:pPr fontAlgn="base"/>
            <a:endParaRPr lang="en-GB" sz="2400" b="1" dirty="0">
              <a:solidFill>
                <a:schemeClr val="accent1">
                  <a:lumMod val="60000"/>
                  <a:lumOff val="40000"/>
                </a:schemeClr>
              </a:solidFill>
              <a:latin typeface="Tw Cen MT" panose="020B0602020104020603" pitchFamily="34" charset="0"/>
            </a:endParaRPr>
          </a:p>
          <a:p>
            <a:pPr fontAlgn="base"/>
            <a:r>
              <a:rPr lang="en-GB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w Cen MT" panose="020B0602020104020603" pitchFamily="34" charset="0"/>
              </a:rPr>
              <a:t>Recognise and identify the number names six , seven and eight </a:t>
            </a:r>
          </a:p>
          <a:p>
            <a:pPr marL="0" indent="0" fontAlgn="base">
              <a:buNone/>
            </a:pPr>
            <a:endParaRPr lang="en-GB" sz="2400" b="1" dirty="0">
              <a:solidFill>
                <a:schemeClr val="accent1">
                  <a:lumMod val="60000"/>
                  <a:lumOff val="40000"/>
                </a:schemeClr>
              </a:solidFill>
              <a:latin typeface="Tw Cen MT" panose="020B0602020104020603" pitchFamily="34" charset="0"/>
            </a:endParaRPr>
          </a:p>
          <a:p>
            <a:r>
              <a:rPr lang="en-GB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w Cen MT" panose="020B0602020104020603" pitchFamily="34" charset="0"/>
              </a:rPr>
              <a:t>Read , write and spell the numerals and its names </a:t>
            </a:r>
            <a:endParaRPr lang="en-US" sz="2400" b="1" dirty="0">
              <a:solidFill>
                <a:schemeClr val="accent1">
                  <a:lumMod val="60000"/>
                  <a:lumOff val="40000"/>
                </a:schemeClr>
              </a:solidFill>
              <a:latin typeface="Tw Cen MT" panose="020B0602020104020603" pitchFamily="34" charset="0"/>
            </a:endParaRPr>
          </a:p>
        </p:txBody>
      </p:sp>
      <p:pic>
        <p:nvPicPr>
          <p:cNvPr id="11" name="Picture 6">
            <a:extLst>
              <a:ext uri="{FF2B5EF4-FFF2-40B4-BE49-F238E27FC236}">
                <a16:creationId xmlns:a16="http://schemas.microsoft.com/office/drawing/2014/main" id="{2EC2273F-7EEF-42AB-B13F-452D7BC4E3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7"/>
          <a:stretch/>
        </p:blipFill>
        <p:spPr bwMode="auto">
          <a:xfrm>
            <a:off x="5299969" y="2068497"/>
            <a:ext cx="3657599" cy="4518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0EC6D78-9FEE-4C29-A1EA-76A4E3B940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008937" y="7282767"/>
            <a:ext cx="487363" cy="487363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F728516-D03D-4CA8-9EE0-F82BA72BD47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221785" y="240009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523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0">
        <p14:vortex dir="r"/>
        <p:sndAc>
          <p:stSnd>
            <p:snd r:embed="rId7" name="CHIMES.WAV"/>
          </p:stSnd>
        </p:sndAc>
      </p:transition>
    </mc:Choice>
    <mc:Fallback xmlns="">
      <p:transition spd="slow" advClick="0" advTm="0">
        <p:fade/>
        <p:sndAc>
          <p:stSnd>
            <p:snd r:embed="rId10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7706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6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66" fill="hold">
                                          <p:stCondLst>
                                            <p:cond delay="6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" decel="50000" autoRev="1" fill="hold">
                                          <p:stCondLst>
                                            <p:cond delay="6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D965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5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5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5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205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20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3)">
                                      <p:cBhvr>
                                        <p:cTn id="52" dur="7728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  <p:bldP spid="2054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019" y="177553"/>
            <a:ext cx="7772400" cy="1642369"/>
          </a:xfrm>
        </p:spPr>
        <p:txBody>
          <a:bodyPr>
            <a:normAutofit/>
          </a:bodyPr>
          <a:lstStyle/>
          <a:p>
            <a:pPr algn="ctr"/>
            <a:r>
              <a:rPr lang="en-US" sz="3200" u="sng" dirty="0">
                <a:solidFill>
                  <a:srgbClr val="D0EA36"/>
                </a:solidFill>
                <a:latin typeface="Tw Cen MT" panose="020B0602020104020603" pitchFamily="34" charset="0"/>
              </a:rPr>
              <a:t>‘</a:t>
            </a:r>
            <a:r>
              <a:rPr lang="en-US" sz="3200" b="1" u="sng" dirty="0">
                <a:solidFill>
                  <a:srgbClr val="D0EA36"/>
                </a:solidFill>
                <a:latin typeface="Tw Cen MT" panose="020B0602020104020603" pitchFamily="34" charset="0"/>
              </a:rPr>
              <a:t>hopscotch game’ picture discussion on page 50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D5A43C3-D283-48CE-9A35-B273688193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36865" y="1819922"/>
            <a:ext cx="4852427" cy="5038078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GB" b="1" dirty="0">
                <a:solidFill>
                  <a:srgbClr val="FFFF00"/>
                </a:solidFill>
              </a:rPr>
              <a:t>WHY HOPSCOTCH MATTERS</a:t>
            </a:r>
          </a:p>
          <a:p>
            <a:pPr marL="342900" indent="-342900">
              <a:lnSpc>
                <a:spcPct val="160000"/>
              </a:lnSpc>
              <a:buFont typeface="+mj-lt"/>
              <a:buAutoNum type="arabicPeriod"/>
            </a:pPr>
            <a:r>
              <a:rPr lang="en-GB" sz="1700" b="1" dirty="0">
                <a:solidFill>
                  <a:srgbClr val="FFFF00"/>
                </a:solidFill>
              </a:rPr>
              <a:t>HOPPING = MIDLINE DEVELOPMENT.</a:t>
            </a:r>
          </a:p>
          <a:p>
            <a:pPr marL="342900" indent="-342900">
              <a:lnSpc>
                <a:spcPct val="160000"/>
              </a:lnSpc>
              <a:buFont typeface="+mj-lt"/>
              <a:buAutoNum type="arabicPeriod"/>
            </a:pPr>
            <a:r>
              <a:rPr lang="en-GB" sz="1700" b="1" dirty="0">
                <a:solidFill>
                  <a:srgbClr val="FFFF00"/>
                </a:solidFill>
              </a:rPr>
              <a:t>DON'T STEP ON THE LINE = BODY CONTROL.</a:t>
            </a:r>
          </a:p>
          <a:p>
            <a:pPr marL="342900" indent="-342900">
              <a:lnSpc>
                <a:spcPct val="160000"/>
              </a:lnSpc>
              <a:buFont typeface="+mj-lt"/>
              <a:buAutoNum type="arabicPeriod"/>
            </a:pPr>
            <a:r>
              <a:rPr lang="en-GB" sz="1700" b="1" dirty="0">
                <a:solidFill>
                  <a:srgbClr val="FFFF00"/>
                </a:solidFill>
              </a:rPr>
              <a:t>STOP &amp; START = BODY RHYTHM.</a:t>
            </a:r>
          </a:p>
          <a:p>
            <a:pPr marL="342900" indent="-342900">
              <a:lnSpc>
                <a:spcPct val="160000"/>
              </a:lnSpc>
              <a:buFont typeface="+mj-lt"/>
              <a:buAutoNum type="arabicPeriod"/>
            </a:pPr>
            <a:r>
              <a:rPr lang="en-GB" sz="1700" b="1" dirty="0">
                <a:solidFill>
                  <a:srgbClr val="FFFF00"/>
                </a:solidFill>
              </a:rPr>
              <a:t>LEAPING = MUSCLE STRENGTH.</a:t>
            </a:r>
          </a:p>
          <a:p>
            <a:pPr marL="342900" indent="-342900">
              <a:lnSpc>
                <a:spcPct val="160000"/>
              </a:lnSpc>
              <a:buFont typeface="+mj-lt"/>
              <a:buAutoNum type="arabicPeriod"/>
            </a:pPr>
            <a:r>
              <a:rPr lang="en-GB" sz="1700" b="1" dirty="0">
                <a:solidFill>
                  <a:srgbClr val="FFFF00"/>
                </a:solidFill>
              </a:rPr>
              <a:t>ONE-FOOTEDNESS = BALANCE.</a:t>
            </a:r>
          </a:p>
          <a:p>
            <a:pPr marL="342900" indent="-342900">
              <a:lnSpc>
                <a:spcPct val="160000"/>
              </a:lnSpc>
              <a:buFont typeface="+mj-lt"/>
              <a:buAutoNum type="arabicPeriod"/>
            </a:pPr>
            <a:r>
              <a:rPr lang="en-GB" sz="1700" b="1" dirty="0">
                <a:solidFill>
                  <a:srgbClr val="FFFF00"/>
                </a:solidFill>
              </a:rPr>
              <a:t>SPACES = SPATIAL AWARENESS.</a:t>
            </a:r>
          </a:p>
          <a:p>
            <a:pPr marL="342900" indent="-342900">
              <a:lnSpc>
                <a:spcPct val="160000"/>
              </a:lnSpc>
              <a:buFont typeface="+mj-lt"/>
              <a:buAutoNum type="arabicPeriod"/>
            </a:pPr>
            <a:r>
              <a:rPr lang="en-GB" sz="1700" b="1" dirty="0">
                <a:solidFill>
                  <a:srgbClr val="FFFF00"/>
                </a:solidFill>
              </a:rPr>
              <a:t>PITCHING PEBBLES = EYE/HAND COORDINATION.</a:t>
            </a:r>
          </a:p>
          <a:p>
            <a:pPr marL="342900" indent="-342900">
              <a:lnSpc>
                <a:spcPct val="160000"/>
              </a:lnSpc>
              <a:buFont typeface="+mj-lt"/>
              <a:buAutoNum type="arabicPeriod"/>
            </a:pPr>
            <a:r>
              <a:rPr lang="en-GB" sz="1700" b="1" dirty="0">
                <a:solidFill>
                  <a:srgbClr val="FFFF00"/>
                </a:solidFill>
              </a:rPr>
              <a:t>PICKING UP YOUR PEBBLE = FINE MOTOR CONTROL</a:t>
            </a:r>
            <a:r>
              <a:rPr lang="en-GB" sz="1700" dirty="0">
                <a:solidFill>
                  <a:srgbClr val="FFFF00"/>
                </a:solidFill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6DD00D-CF9F-4448-B845-2419F869A5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2043" y="1976167"/>
            <a:ext cx="3648722" cy="4704279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BE0923D-D1D0-4335-A3AF-F7A56F0174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612292" y="7862437"/>
            <a:ext cx="487363" cy="487363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D7194DF-8346-4D13-8122-DF8B66C7C43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21080" y="141068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833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vortex dir="r"/>
        <p:sndAc>
          <p:stSnd>
            <p:snd r:embed="rId7" name="CHIMES.WAV"/>
          </p:stSnd>
        </p:sndAc>
      </p:transition>
    </mc:Choice>
    <mc:Fallback xmlns="">
      <p:transition spd="slow" advClick="0" advTm="0">
        <p:fade/>
        <p:sndAc>
          <p:stSnd>
            <p:snd r:embed="rId10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0781 -1.85185E-6 L 0.00677 -0.07106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565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450"/>
                            </p:stCondLst>
                            <p:childTnLst>
                              <p:par>
                                <p:cTn id="12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B0F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B0F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3.5)">
                                      <p:cBhvr>
                                        <p:cTn id="70" dur="7815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7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019" y="177553"/>
            <a:ext cx="7772400" cy="1642369"/>
          </a:xfrm>
        </p:spPr>
        <p:txBody>
          <a:bodyPr>
            <a:normAutofit/>
          </a:bodyPr>
          <a:lstStyle/>
          <a:p>
            <a:pPr algn="ctr"/>
            <a:r>
              <a:rPr lang="en-US" sz="3200" b="1" u="sng" dirty="0">
                <a:solidFill>
                  <a:srgbClr val="D0EA36"/>
                </a:solidFill>
                <a:latin typeface="Tw Cen MT" panose="020B0602020104020603" pitchFamily="34" charset="0"/>
              </a:rPr>
              <a:t>Number  and number names</a:t>
            </a:r>
          </a:p>
        </p:txBody>
      </p:sp>
      <p:pic>
        <p:nvPicPr>
          <p:cNvPr id="9" name="Picture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1B2D0C51-E8F7-4BCA-B930-9CD92E3165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6335" y="2743200"/>
            <a:ext cx="2675778" cy="3937247"/>
          </a:xfrm>
          <a:prstGeom prst="rect">
            <a:avLst/>
          </a:prstGeom>
        </p:spPr>
      </p:pic>
      <p:pic>
        <p:nvPicPr>
          <p:cNvPr id="10" name="Picture 9" descr="A screenshot of a cell phone&#10;&#10;Description automatically generated">
            <a:extLst>
              <a:ext uri="{FF2B5EF4-FFF2-40B4-BE49-F238E27FC236}">
                <a16:creationId xmlns:a16="http://schemas.microsoft.com/office/drawing/2014/main" id="{46481B4F-E72C-4F81-8556-486ACB0F376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3724" y="2739884"/>
            <a:ext cx="2675777" cy="3937247"/>
          </a:xfrm>
          <a:prstGeom prst="rect">
            <a:avLst/>
          </a:prstGeom>
        </p:spPr>
      </p:pic>
      <p:pic>
        <p:nvPicPr>
          <p:cNvPr id="11" name="Picture 10" descr="A screenshot of a cell phone&#10;&#10;Description automatically generated">
            <a:extLst>
              <a:ext uri="{FF2B5EF4-FFF2-40B4-BE49-F238E27FC236}">
                <a16:creationId xmlns:a16="http://schemas.microsoft.com/office/drawing/2014/main" id="{5F5C3E98-E62D-41F6-8EDC-251BF28E8C0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87747" y="2739885"/>
            <a:ext cx="2675777" cy="3937246"/>
          </a:xfrm>
          <a:prstGeom prst="rect">
            <a:avLst/>
          </a:prstGeom>
        </p:spPr>
      </p:pic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1926E7FE-49DE-441D-BEFA-06829D16AF18}"/>
              </a:ext>
            </a:extLst>
          </p:cNvPr>
          <p:cNvSpPr txBox="1">
            <a:spLocks/>
          </p:cNvSpPr>
          <p:nvPr/>
        </p:nvSpPr>
        <p:spPr>
          <a:xfrm>
            <a:off x="273921" y="1976378"/>
            <a:ext cx="2641558" cy="535064"/>
          </a:xfrm>
          <a:prstGeom prst="rect">
            <a:avLst/>
          </a:prstGeom>
          <a:ln>
            <a:solidFill>
              <a:srgbClr val="FF3300"/>
            </a:solidFill>
            <a:prstDash val="dashDot"/>
          </a:ln>
        </p:spPr>
        <p:txBody>
          <a:bodyPr vert="horz" lIns="51435" tIns="25718" rIns="51435" bIns="25718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200" b="1" dirty="0">
                <a:solidFill>
                  <a:srgbClr val="FFFF00"/>
                </a:solidFill>
              </a:rPr>
              <a:t>6 - six</a:t>
            </a: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E6E790D-0784-40E9-A949-2C096F875458}"/>
              </a:ext>
            </a:extLst>
          </p:cNvPr>
          <p:cNvSpPr txBox="1">
            <a:spLocks/>
          </p:cNvSpPr>
          <p:nvPr/>
        </p:nvSpPr>
        <p:spPr>
          <a:xfrm>
            <a:off x="3213724" y="1976378"/>
            <a:ext cx="2675777" cy="563693"/>
          </a:xfrm>
          <a:prstGeom prst="rect">
            <a:avLst/>
          </a:prstGeom>
          <a:ln>
            <a:solidFill>
              <a:srgbClr val="FF3300"/>
            </a:solidFill>
            <a:prstDash val="dashDot"/>
          </a:ln>
        </p:spPr>
        <p:txBody>
          <a:bodyPr vert="horz" lIns="51435" tIns="25718" rIns="51435" bIns="25718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3200" b="1" dirty="0">
              <a:solidFill>
                <a:srgbClr val="FFFF00"/>
              </a:solidFill>
            </a:endParaRPr>
          </a:p>
          <a:p>
            <a:pPr algn="ctr"/>
            <a:r>
              <a:rPr lang="en-GB" sz="3200" b="1" dirty="0">
                <a:solidFill>
                  <a:srgbClr val="FFFF00"/>
                </a:solidFill>
              </a:rPr>
              <a:t>7 - seven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D0A14742-F565-46B2-AF29-D83A090FA150}"/>
              </a:ext>
            </a:extLst>
          </p:cNvPr>
          <p:cNvSpPr txBox="1">
            <a:spLocks/>
          </p:cNvSpPr>
          <p:nvPr/>
        </p:nvSpPr>
        <p:spPr>
          <a:xfrm>
            <a:off x="6187746" y="1989133"/>
            <a:ext cx="2682333" cy="563693"/>
          </a:xfrm>
          <a:prstGeom prst="rect">
            <a:avLst/>
          </a:prstGeom>
          <a:ln>
            <a:solidFill>
              <a:srgbClr val="FF3300"/>
            </a:solidFill>
            <a:prstDash val="dashDot"/>
          </a:ln>
        </p:spPr>
        <p:txBody>
          <a:bodyPr vert="horz" lIns="51435" tIns="25718" rIns="51435" bIns="25718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200" b="1" dirty="0">
                <a:solidFill>
                  <a:srgbClr val="FFFF00"/>
                </a:solidFill>
              </a:rPr>
              <a:t>8 - eight</a:t>
            </a:r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1AEAAD6-EC6E-4785-8C77-C4B3D945E0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239304" y="7773129"/>
            <a:ext cx="487363" cy="487363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88977BD-BCAA-49AE-97CE-5615AEE4206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167323" y="133255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619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vortex dir="r"/>
        <p:sndAc>
          <p:stSnd>
            <p:snd r:embed="rId7" name="CHIMES.WAV"/>
          </p:stSnd>
        </p:sndAc>
      </p:transition>
    </mc:Choice>
    <mc:Fallback xmlns="">
      <p:transition spd="slow" advClick="0" advTm="0">
        <p:fade/>
        <p:sndAc>
          <p:stSnd>
            <p:snd r:embed="rId1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3)">
                                      <p:cBhvr>
                                        <p:cTn id="17" dur="8059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D4C31-88BF-430B-8888-DD0CCE14A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697" y="408375"/>
            <a:ext cx="8469297" cy="576262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u="sng" dirty="0"/>
              <a:t/>
            </a:r>
            <a:br>
              <a:rPr lang="en-GB" b="1" u="sng" dirty="0"/>
            </a:br>
            <a:r>
              <a:rPr lang="en-GB" b="1" u="sng">
                <a:solidFill>
                  <a:srgbClr val="FB6FB5"/>
                </a:solidFill>
              </a:rPr>
              <a:t> </a:t>
            </a:r>
            <a:r>
              <a:rPr lang="en-GB" b="1" u="sng" smtClean="0">
                <a:solidFill>
                  <a:srgbClr val="FF0000"/>
                </a:solidFill>
              </a:rPr>
              <a:t>HOMEWORK </a:t>
            </a:r>
            <a:r>
              <a:rPr lang="en-GB" sz="1800" b="1" u="sng" dirty="0">
                <a:solidFill>
                  <a:srgbClr val="FF0000"/>
                </a:solidFill>
              </a:rPr>
              <a:t>Questions to be attempted are</a:t>
            </a:r>
            <a:r>
              <a:rPr lang="en-GB" sz="1744" dirty="0"/>
              <a:t/>
            </a:r>
            <a:br>
              <a:rPr lang="en-GB" sz="1744" dirty="0"/>
            </a:b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28AAC1-BF0D-48FB-9A35-1B7AE6959B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 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6C66F58-8804-4019-B4F8-6E361C49C536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6B62DF1B-D0EC-4266-82B1-D550B9B0E39F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3673743" y="3502814"/>
            <a:ext cx="1434776" cy="1723796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1B2CCE8A-AFB1-4BCD-A13D-867C57CF278D}"/>
              </a:ext>
            </a:extLst>
          </p:cNvPr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3D4A2BD7-61D8-4798-A58C-9D25A83DC2E6}"/>
              </a:ext>
            </a:extLst>
          </p:cNvPr>
          <p:cNvSpPr txBox="1">
            <a:spLocks/>
          </p:cNvSpPr>
          <p:nvPr/>
        </p:nvSpPr>
        <p:spPr>
          <a:xfrm>
            <a:off x="6227233" y="1041707"/>
            <a:ext cx="2802867" cy="719931"/>
          </a:xfrm>
          <a:prstGeom prst="rect">
            <a:avLst/>
          </a:prstGeom>
          <a:ln>
            <a:solidFill>
              <a:srgbClr val="FF3300"/>
            </a:solidFill>
            <a:prstDash val="dashDot"/>
          </a:ln>
        </p:spPr>
        <p:txBody>
          <a:bodyPr vert="horz" lIns="51435" tIns="25718" rIns="51435" bIns="25718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800" b="1" dirty="0" err="1">
                <a:solidFill>
                  <a:schemeClr val="accent1"/>
                </a:solidFill>
              </a:rPr>
              <a:t>Pg</a:t>
            </a:r>
            <a:r>
              <a:rPr lang="en-GB" sz="1800" b="1" dirty="0">
                <a:solidFill>
                  <a:schemeClr val="accent1"/>
                </a:solidFill>
              </a:rPr>
              <a:t> 56</a:t>
            </a:r>
          </a:p>
          <a:p>
            <a:pPr algn="ctr"/>
            <a:r>
              <a:rPr lang="en-GB" sz="1800" b="1" dirty="0">
                <a:solidFill>
                  <a:schemeClr val="accent1"/>
                </a:solidFill>
              </a:rPr>
              <a:t> Q 10, 11 &amp; 12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ED1A67E0-087A-4971-9F33-11042DA3CB5C}"/>
              </a:ext>
            </a:extLst>
          </p:cNvPr>
          <p:cNvSpPr txBox="1">
            <a:spLocks/>
          </p:cNvSpPr>
          <p:nvPr/>
        </p:nvSpPr>
        <p:spPr>
          <a:xfrm>
            <a:off x="3228773" y="1046725"/>
            <a:ext cx="2802868" cy="719931"/>
          </a:xfrm>
          <a:prstGeom prst="rect">
            <a:avLst/>
          </a:prstGeom>
          <a:ln>
            <a:solidFill>
              <a:srgbClr val="FF3300"/>
            </a:solidFill>
            <a:prstDash val="dashDot"/>
          </a:ln>
        </p:spPr>
        <p:txBody>
          <a:bodyPr vert="horz" lIns="51435" tIns="25718" rIns="51435" bIns="25718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800" b="1" dirty="0" err="1">
                <a:solidFill>
                  <a:schemeClr val="accent1"/>
                </a:solidFill>
              </a:rPr>
              <a:t>Pg</a:t>
            </a:r>
            <a:r>
              <a:rPr lang="en-GB" sz="1800" b="1" dirty="0">
                <a:solidFill>
                  <a:schemeClr val="accent1"/>
                </a:solidFill>
              </a:rPr>
              <a:t> 54</a:t>
            </a:r>
          </a:p>
          <a:p>
            <a:pPr algn="ctr"/>
            <a:r>
              <a:rPr lang="en-GB" sz="1800" b="1" dirty="0">
                <a:solidFill>
                  <a:schemeClr val="accent1"/>
                </a:solidFill>
              </a:rPr>
              <a:t>Q 5 , 7 &amp; 8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D040A086-13A7-46F3-B7FF-273AA47450F1}"/>
              </a:ext>
            </a:extLst>
          </p:cNvPr>
          <p:cNvSpPr txBox="1">
            <a:spLocks/>
          </p:cNvSpPr>
          <p:nvPr/>
        </p:nvSpPr>
        <p:spPr>
          <a:xfrm>
            <a:off x="103549" y="1052061"/>
            <a:ext cx="2929631" cy="719931"/>
          </a:xfrm>
          <a:prstGeom prst="rect">
            <a:avLst/>
          </a:prstGeom>
          <a:ln>
            <a:solidFill>
              <a:srgbClr val="FF3300"/>
            </a:solidFill>
            <a:prstDash val="dashDot"/>
          </a:ln>
        </p:spPr>
        <p:txBody>
          <a:bodyPr vert="horz" lIns="51435" tIns="25718" rIns="51435" bIns="25718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800" b="1" dirty="0" err="1">
                <a:solidFill>
                  <a:schemeClr val="accent1"/>
                </a:solidFill>
              </a:rPr>
              <a:t>Pg</a:t>
            </a:r>
            <a:r>
              <a:rPr lang="en-GB" sz="1800" b="1" dirty="0">
                <a:solidFill>
                  <a:schemeClr val="accent1"/>
                </a:solidFill>
              </a:rPr>
              <a:t> 52</a:t>
            </a:r>
          </a:p>
          <a:p>
            <a:pPr algn="ctr"/>
            <a:r>
              <a:rPr lang="en-GB" sz="1800" b="1" dirty="0">
                <a:solidFill>
                  <a:schemeClr val="accent1"/>
                </a:solidFill>
              </a:rPr>
              <a:t> Q 2 , 3 &amp; 4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B5A3886-EDE1-404D-8BF2-3B94D705B9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447" y="2189671"/>
            <a:ext cx="2802869" cy="432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CFE1139D-3318-4560-A479-27FC80BBB4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49" y="2189672"/>
            <a:ext cx="2929631" cy="432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6912D727-C0DA-4F7C-90BA-9D5869FFB4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772" y="2164416"/>
            <a:ext cx="2802869" cy="432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5A716B6-9106-4CFE-B633-59009B1E38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328318" y="186638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014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vortex dir="r"/>
        <p:sndAc>
          <p:stSnd>
            <p:snd r:embed="rId4" name="CHIMES.WAV"/>
          </p:stSnd>
        </p:sndAc>
      </p:transition>
    </mc:Choice>
    <mc:Fallback xmlns="">
      <p:transition spd="slow" advClick="0" advTm="0">
        <p:fade/>
        <p:sndAc>
          <p:stSnd>
            <p:snd r:embed="rId9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3.24)">
                                      <p:cBhvr>
                                        <p:cTn id="22" dur="77732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519</TotalTime>
  <Words>143</Words>
  <Application>Microsoft Office PowerPoint</Application>
  <PresentationFormat>On-screen Show (4:3)</PresentationFormat>
  <Paragraphs>34</Paragraphs>
  <Slides>4</Slides>
  <Notes>3</Notes>
  <HiddenSlides>0</HiddenSlides>
  <MMClips>7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Corbel</vt:lpstr>
      <vt:lpstr>Tw Cen MT</vt:lpstr>
      <vt:lpstr>Wingdings</vt:lpstr>
      <vt:lpstr>Banded</vt:lpstr>
      <vt:lpstr>Northlands and Sunfield City School Grade 1– Mathematics – TIME pg 50-56  Week 6 prepared by Miss Sweetie</vt:lpstr>
      <vt:lpstr>‘hopscotch game’ picture discussion on page 50</vt:lpstr>
      <vt:lpstr>Number  and number names</vt:lpstr>
      <vt:lpstr>  HOMEWORK Questions to be attempted are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Northlands and Sunfield City School Grade 1– Mathematics – TIME pg 50-56  Week 6 prepared by Miss Sweetie</dc:title>
  <dc:creator>Jen Gun</dc:creator>
  <cp:lastModifiedBy>Windows User</cp:lastModifiedBy>
  <cp:revision>50</cp:revision>
  <dcterms:created xsi:type="dcterms:W3CDTF">2020-04-23T03:12:07Z</dcterms:created>
  <dcterms:modified xsi:type="dcterms:W3CDTF">2020-04-27T07:50:40Z</dcterms:modified>
</cp:coreProperties>
</file>